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35"/>
  </p:notesMasterIdLst>
  <p:handoutMasterIdLst>
    <p:handoutMasterId r:id="rId36"/>
  </p:handoutMasterIdLst>
  <p:sldIdLst>
    <p:sldId id="306" r:id="rId5"/>
    <p:sldId id="339" r:id="rId6"/>
    <p:sldId id="342" r:id="rId7"/>
    <p:sldId id="457" r:id="rId8"/>
    <p:sldId id="468" r:id="rId9"/>
    <p:sldId id="472" r:id="rId10"/>
    <p:sldId id="333" r:id="rId11"/>
    <p:sldId id="469" r:id="rId12"/>
    <p:sldId id="326" r:id="rId13"/>
    <p:sldId id="310" r:id="rId14"/>
    <p:sldId id="303" r:id="rId15"/>
    <p:sldId id="362" r:id="rId16"/>
    <p:sldId id="272" r:id="rId17"/>
    <p:sldId id="397" r:id="rId18"/>
    <p:sldId id="396" r:id="rId19"/>
    <p:sldId id="470" r:id="rId20"/>
    <p:sldId id="485" r:id="rId21"/>
    <p:sldId id="285" r:id="rId22"/>
    <p:sldId id="312" r:id="rId23"/>
    <p:sldId id="401" r:id="rId24"/>
    <p:sldId id="481" r:id="rId25"/>
    <p:sldId id="474" r:id="rId26"/>
    <p:sldId id="427" r:id="rId27"/>
    <p:sldId id="428" r:id="rId28"/>
    <p:sldId id="359" r:id="rId29"/>
    <p:sldId id="483" r:id="rId30"/>
    <p:sldId id="363" r:id="rId31"/>
    <p:sldId id="374" r:id="rId32"/>
    <p:sldId id="484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332C1-57E3-4453-85F6-FFEFADF186A2}" v="21" dt="2024-11-23T08:34:29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1CE2A-E201-4C4F-864E-46232180D3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06466-373E-43A4-AD4D-F0C804C48B4A}">
      <dgm:prSet custT="1"/>
      <dgm:spPr/>
      <dgm:t>
        <a:bodyPr/>
        <a:lstStyle/>
        <a:p>
          <a:r>
            <a:rPr lang="de-DE" sz="3200" dirty="0"/>
            <a:t>Diagnosemitteilung</a:t>
          </a:r>
          <a:endParaRPr lang="en-US" sz="3200" dirty="0"/>
        </a:p>
      </dgm:t>
    </dgm:pt>
    <dgm:pt modelId="{C1AA65D5-A72A-4010-996B-83BED9B23362}" type="parTrans" cxnId="{43228203-D9B7-49AB-BA1B-110EC2293C27}">
      <dgm:prSet/>
      <dgm:spPr/>
      <dgm:t>
        <a:bodyPr/>
        <a:lstStyle/>
        <a:p>
          <a:endParaRPr lang="en-US"/>
        </a:p>
      </dgm:t>
    </dgm:pt>
    <dgm:pt modelId="{648A1F27-A7EE-4768-9877-79FA7E3C53B5}" type="sibTrans" cxnId="{43228203-D9B7-49AB-BA1B-110EC2293C27}">
      <dgm:prSet/>
      <dgm:spPr/>
      <dgm:t>
        <a:bodyPr/>
        <a:lstStyle/>
        <a:p>
          <a:endParaRPr lang="en-US"/>
        </a:p>
      </dgm:t>
    </dgm:pt>
    <dgm:pt modelId="{1FFB6E89-DA25-4499-809B-E1AAD1D251A0}">
      <dgm:prSet custT="1"/>
      <dgm:spPr/>
      <dgm:t>
        <a:bodyPr/>
        <a:lstStyle/>
        <a:p>
          <a:r>
            <a:rPr lang="de-DE" sz="3200" dirty="0"/>
            <a:t>Vor Beginn der Therapien</a:t>
          </a:r>
          <a:endParaRPr lang="en-US" sz="3200" dirty="0"/>
        </a:p>
      </dgm:t>
    </dgm:pt>
    <dgm:pt modelId="{F5BC6F45-034D-4ADF-B728-B81A1FD42290}" type="parTrans" cxnId="{7E88FCB1-2A7B-49CF-A521-4093C993822E}">
      <dgm:prSet/>
      <dgm:spPr/>
      <dgm:t>
        <a:bodyPr/>
        <a:lstStyle/>
        <a:p>
          <a:endParaRPr lang="en-US"/>
        </a:p>
      </dgm:t>
    </dgm:pt>
    <dgm:pt modelId="{6D5D0B83-4897-4331-91FD-10F79506A417}" type="sibTrans" cxnId="{7E88FCB1-2A7B-49CF-A521-4093C993822E}">
      <dgm:prSet/>
      <dgm:spPr/>
      <dgm:t>
        <a:bodyPr/>
        <a:lstStyle/>
        <a:p>
          <a:endParaRPr lang="en-US"/>
        </a:p>
      </dgm:t>
    </dgm:pt>
    <dgm:pt modelId="{E920680B-4E49-453C-9519-99AECE7E1B53}">
      <dgm:prSet custT="1"/>
      <dgm:spPr/>
      <dgm:t>
        <a:bodyPr/>
        <a:lstStyle/>
        <a:p>
          <a:r>
            <a:rPr lang="de-DE" sz="3200" b="1" i="1" dirty="0"/>
            <a:t>Nach Beendigung der Behandlung</a:t>
          </a:r>
          <a:endParaRPr lang="en-US" sz="3200" dirty="0"/>
        </a:p>
      </dgm:t>
    </dgm:pt>
    <dgm:pt modelId="{A62DA0DA-B98A-485A-8A3D-68E9DF5698B7}" type="parTrans" cxnId="{B4DA6A49-9C21-40A8-895B-0F37251B6D84}">
      <dgm:prSet/>
      <dgm:spPr/>
      <dgm:t>
        <a:bodyPr/>
        <a:lstStyle/>
        <a:p>
          <a:endParaRPr lang="en-US"/>
        </a:p>
      </dgm:t>
    </dgm:pt>
    <dgm:pt modelId="{85F88BDB-4BC7-440E-87FF-9FF0EE98BC4C}" type="sibTrans" cxnId="{B4DA6A49-9C21-40A8-895B-0F37251B6D84}">
      <dgm:prSet/>
      <dgm:spPr/>
      <dgm:t>
        <a:bodyPr/>
        <a:lstStyle/>
        <a:p>
          <a:endParaRPr lang="en-US"/>
        </a:p>
      </dgm:t>
    </dgm:pt>
    <dgm:pt modelId="{388C8647-EFB6-4874-872D-FE656BA488FC}">
      <dgm:prSet custT="1"/>
      <dgm:spPr/>
      <dgm:t>
        <a:bodyPr/>
        <a:lstStyle/>
        <a:p>
          <a:r>
            <a:rPr lang="de-DE" sz="3200" dirty="0"/>
            <a:t>Vor den Nachsorgeuntersuchungen</a:t>
          </a:r>
          <a:endParaRPr lang="en-US" sz="3200" dirty="0"/>
        </a:p>
      </dgm:t>
    </dgm:pt>
    <dgm:pt modelId="{71559B6B-7FD2-4D43-8295-B7C9499CD1D7}" type="parTrans" cxnId="{0EE3FE39-3F95-40A0-AA13-DE80A6028808}">
      <dgm:prSet/>
      <dgm:spPr/>
      <dgm:t>
        <a:bodyPr/>
        <a:lstStyle/>
        <a:p>
          <a:endParaRPr lang="en-US"/>
        </a:p>
      </dgm:t>
    </dgm:pt>
    <dgm:pt modelId="{CF63DBF8-C221-4D94-B465-12CCC5E6BCD2}" type="sibTrans" cxnId="{0EE3FE39-3F95-40A0-AA13-DE80A6028808}">
      <dgm:prSet/>
      <dgm:spPr/>
      <dgm:t>
        <a:bodyPr/>
        <a:lstStyle/>
        <a:p>
          <a:endParaRPr lang="en-US"/>
        </a:p>
      </dgm:t>
    </dgm:pt>
    <dgm:pt modelId="{46E503A0-AC58-45C3-90AB-9D2C551B40EC}" type="pres">
      <dgm:prSet presAssocID="{4471CE2A-E201-4C4F-864E-46232180D3A8}" presName="vert0" presStyleCnt="0">
        <dgm:presLayoutVars>
          <dgm:dir/>
          <dgm:animOne val="branch"/>
          <dgm:animLvl val="lvl"/>
        </dgm:presLayoutVars>
      </dgm:prSet>
      <dgm:spPr/>
    </dgm:pt>
    <dgm:pt modelId="{E6FFABEB-8A87-49E2-B2C5-A42B4A8C643D}" type="pres">
      <dgm:prSet presAssocID="{65E06466-373E-43A4-AD4D-F0C804C48B4A}" presName="thickLine" presStyleLbl="alignNode1" presStyleIdx="0" presStyleCnt="4"/>
      <dgm:spPr/>
    </dgm:pt>
    <dgm:pt modelId="{E42D8885-825B-43D9-972F-FD34A269981F}" type="pres">
      <dgm:prSet presAssocID="{65E06466-373E-43A4-AD4D-F0C804C48B4A}" presName="horz1" presStyleCnt="0"/>
      <dgm:spPr/>
    </dgm:pt>
    <dgm:pt modelId="{12963B5B-ECD2-41A8-9C5C-4A6E69C08DC3}" type="pres">
      <dgm:prSet presAssocID="{65E06466-373E-43A4-AD4D-F0C804C48B4A}" presName="tx1" presStyleLbl="revTx" presStyleIdx="0" presStyleCnt="4"/>
      <dgm:spPr/>
    </dgm:pt>
    <dgm:pt modelId="{C7C6D576-369D-4C9D-916B-0D64C97E2696}" type="pres">
      <dgm:prSet presAssocID="{65E06466-373E-43A4-AD4D-F0C804C48B4A}" presName="vert1" presStyleCnt="0"/>
      <dgm:spPr/>
    </dgm:pt>
    <dgm:pt modelId="{FFDDC661-5F85-4FB4-AE3B-EEF95F8185D3}" type="pres">
      <dgm:prSet presAssocID="{1FFB6E89-DA25-4499-809B-E1AAD1D251A0}" presName="thickLine" presStyleLbl="alignNode1" presStyleIdx="1" presStyleCnt="4"/>
      <dgm:spPr/>
    </dgm:pt>
    <dgm:pt modelId="{4BEAC9F2-5ACE-4471-A824-A0873481024C}" type="pres">
      <dgm:prSet presAssocID="{1FFB6E89-DA25-4499-809B-E1AAD1D251A0}" presName="horz1" presStyleCnt="0"/>
      <dgm:spPr/>
    </dgm:pt>
    <dgm:pt modelId="{827D6D58-959C-47F8-AEB9-BA0836369406}" type="pres">
      <dgm:prSet presAssocID="{1FFB6E89-DA25-4499-809B-E1AAD1D251A0}" presName="tx1" presStyleLbl="revTx" presStyleIdx="1" presStyleCnt="4"/>
      <dgm:spPr/>
    </dgm:pt>
    <dgm:pt modelId="{25E490C6-89D4-4023-A192-7B430C5F8069}" type="pres">
      <dgm:prSet presAssocID="{1FFB6E89-DA25-4499-809B-E1AAD1D251A0}" presName="vert1" presStyleCnt="0"/>
      <dgm:spPr/>
    </dgm:pt>
    <dgm:pt modelId="{2B506843-C7DA-4552-9692-3E2C3EA1C2AC}" type="pres">
      <dgm:prSet presAssocID="{E920680B-4E49-453C-9519-99AECE7E1B53}" presName="thickLine" presStyleLbl="alignNode1" presStyleIdx="2" presStyleCnt="4"/>
      <dgm:spPr/>
    </dgm:pt>
    <dgm:pt modelId="{354ED853-7930-4359-A99F-E7523376B730}" type="pres">
      <dgm:prSet presAssocID="{E920680B-4E49-453C-9519-99AECE7E1B53}" presName="horz1" presStyleCnt="0"/>
      <dgm:spPr/>
    </dgm:pt>
    <dgm:pt modelId="{80097E6A-762A-4301-A63D-29712730481B}" type="pres">
      <dgm:prSet presAssocID="{E920680B-4E49-453C-9519-99AECE7E1B53}" presName="tx1" presStyleLbl="revTx" presStyleIdx="2" presStyleCnt="4"/>
      <dgm:spPr/>
    </dgm:pt>
    <dgm:pt modelId="{75908C3B-D802-435A-AB08-28F54F6F0572}" type="pres">
      <dgm:prSet presAssocID="{E920680B-4E49-453C-9519-99AECE7E1B53}" presName="vert1" presStyleCnt="0"/>
      <dgm:spPr/>
    </dgm:pt>
    <dgm:pt modelId="{C6B8E985-E155-4AE8-8B4F-7CE24465EDDB}" type="pres">
      <dgm:prSet presAssocID="{388C8647-EFB6-4874-872D-FE656BA488FC}" presName="thickLine" presStyleLbl="alignNode1" presStyleIdx="3" presStyleCnt="4"/>
      <dgm:spPr/>
    </dgm:pt>
    <dgm:pt modelId="{5889562C-EF53-45DA-991E-3A124CC6D3C7}" type="pres">
      <dgm:prSet presAssocID="{388C8647-EFB6-4874-872D-FE656BA488FC}" presName="horz1" presStyleCnt="0"/>
      <dgm:spPr/>
    </dgm:pt>
    <dgm:pt modelId="{F192A9B7-76DF-4695-86C1-30BE1E275F1F}" type="pres">
      <dgm:prSet presAssocID="{388C8647-EFB6-4874-872D-FE656BA488FC}" presName="tx1" presStyleLbl="revTx" presStyleIdx="3" presStyleCnt="4"/>
      <dgm:spPr/>
    </dgm:pt>
    <dgm:pt modelId="{2F9F5384-6672-4D27-BDF3-74CC1790933F}" type="pres">
      <dgm:prSet presAssocID="{388C8647-EFB6-4874-872D-FE656BA488FC}" presName="vert1" presStyleCnt="0"/>
      <dgm:spPr/>
    </dgm:pt>
  </dgm:ptLst>
  <dgm:cxnLst>
    <dgm:cxn modelId="{43228203-D9B7-49AB-BA1B-110EC2293C27}" srcId="{4471CE2A-E201-4C4F-864E-46232180D3A8}" destId="{65E06466-373E-43A4-AD4D-F0C804C48B4A}" srcOrd="0" destOrd="0" parTransId="{C1AA65D5-A72A-4010-996B-83BED9B23362}" sibTransId="{648A1F27-A7EE-4768-9877-79FA7E3C53B5}"/>
    <dgm:cxn modelId="{10219D1E-6BDE-4E46-AF02-7607D3BB1D22}" type="presOf" srcId="{388C8647-EFB6-4874-872D-FE656BA488FC}" destId="{F192A9B7-76DF-4695-86C1-30BE1E275F1F}" srcOrd="0" destOrd="0" presId="urn:microsoft.com/office/officeart/2008/layout/LinedList"/>
    <dgm:cxn modelId="{83AAE538-680C-4821-AC73-B939FC70577C}" type="presOf" srcId="{E920680B-4E49-453C-9519-99AECE7E1B53}" destId="{80097E6A-762A-4301-A63D-29712730481B}" srcOrd="0" destOrd="0" presId="urn:microsoft.com/office/officeart/2008/layout/LinedList"/>
    <dgm:cxn modelId="{0EE3FE39-3F95-40A0-AA13-DE80A6028808}" srcId="{4471CE2A-E201-4C4F-864E-46232180D3A8}" destId="{388C8647-EFB6-4874-872D-FE656BA488FC}" srcOrd="3" destOrd="0" parTransId="{71559B6B-7FD2-4D43-8295-B7C9499CD1D7}" sibTransId="{CF63DBF8-C221-4D94-B465-12CCC5E6BCD2}"/>
    <dgm:cxn modelId="{B5BD5D47-8181-4090-9D51-9483C5B6F0AA}" type="presOf" srcId="{1FFB6E89-DA25-4499-809B-E1AAD1D251A0}" destId="{827D6D58-959C-47F8-AEB9-BA0836369406}" srcOrd="0" destOrd="0" presId="urn:microsoft.com/office/officeart/2008/layout/LinedList"/>
    <dgm:cxn modelId="{B4DA6A49-9C21-40A8-895B-0F37251B6D84}" srcId="{4471CE2A-E201-4C4F-864E-46232180D3A8}" destId="{E920680B-4E49-453C-9519-99AECE7E1B53}" srcOrd="2" destOrd="0" parTransId="{A62DA0DA-B98A-485A-8A3D-68E9DF5698B7}" sibTransId="{85F88BDB-4BC7-440E-87FF-9FF0EE98BC4C}"/>
    <dgm:cxn modelId="{D0A0356E-56A9-48F9-9CB3-60ED798C122E}" type="presOf" srcId="{4471CE2A-E201-4C4F-864E-46232180D3A8}" destId="{46E503A0-AC58-45C3-90AB-9D2C551B40EC}" srcOrd="0" destOrd="0" presId="urn:microsoft.com/office/officeart/2008/layout/LinedList"/>
    <dgm:cxn modelId="{7E88FCB1-2A7B-49CF-A521-4093C993822E}" srcId="{4471CE2A-E201-4C4F-864E-46232180D3A8}" destId="{1FFB6E89-DA25-4499-809B-E1AAD1D251A0}" srcOrd="1" destOrd="0" parTransId="{F5BC6F45-034D-4ADF-B728-B81A1FD42290}" sibTransId="{6D5D0B83-4897-4331-91FD-10F79506A417}"/>
    <dgm:cxn modelId="{31D78EFC-9705-4564-8471-ED2552B21BD6}" type="presOf" srcId="{65E06466-373E-43A4-AD4D-F0C804C48B4A}" destId="{12963B5B-ECD2-41A8-9C5C-4A6E69C08DC3}" srcOrd="0" destOrd="0" presId="urn:microsoft.com/office/officeart/2008/layout/LinedList"/>
    <dgm:cxn modelId="{B3638361-EF84-470A-91A9-91DA476D5515}" type="presParOf" srcId="{46E503A0-AC58-45C3-90AB-9D2C551B40EC}" destId="{E6FFABEB-8A87-49E2-B2C5-A42B4A8C643D}" srcOrd="0" destOrd="0" presId="urn:microsoft.com/office/officeart/2008/layout/LinedList"/>
    <dgm:cxn modelId="{88ECE354-6BF2-496C-8836-F4AAD4C1F365}" type="presParOf" srcId="{46E503A0-AC58-45C3-90AB-9D2C551B40EC}" destId="{E42D8885-825B-43D9-972F-FD34A269981F}" srcOrd="1" destOrd="0" presId="urn:microsoft.com/office/officeart/2008/layout/LinedList"/>
    <dgm:cxn modelId="{BD46C970-6D1E-4FDA-BBCC-36E9147801D8}" type="presParOf" srcId="{E42D8885-825B-43D9-972F-FD34A269981F}" destId="{12963B5B-ECD2-41A8-9C5C-4A6E69C08DC3}" srcOrd="0" destOrd="0" presId="urn:microsoft.com/office/officeart/2008/layout/LinedList"/>
    <dgm:cxn modelId="{9F33655F-F330-46C7-8E0D-7C158992D7C1}" type="presParOf" srcId="{E42D8885-825B-43D9-972F-FD34A269981F}" destId="{C7C6D576-369D-4C9D-916B-0D64C97E2696}" srcOrd="1" destOrd="0" presId="urn:microsoft.com/office/officeart/2008/layout/LinedList"/>
    <dgm:cxn modelId="{02A1E6D8-7CDD-4A07-A966-08CAC9C173CB}" type="presParOf" srcId="{46E503A0-AC58-45C3-90AB-9D2C551B40EC}" destId="{FFDDC661-5F85-4FB4-AE3B-EEF95F8185D3}" srcOrd="2" destOrd="0" presId="urn:microsoft.com/office/officeart/2008/layout/LinedList"/>
    <dgm:cxn modelId="{AFF27619-64C6-4F35-9852-9047B69BB8B0}" type="presParOf" srcId="{46E503A0-AC58-45C3-90AB-9D2C551B40EC}" destId="{4BEAC9F2-5ACE-4471-A824-A0873481024C}" srcOrd="3" destOrd="0" presId="urn:microsoft.com/office/officeart/2008/layout/LinedList"/>
    <dgm:cxn modelId="{C44067F1-3B16-474C-8664-BC4F2415D37A}" type="presParOf" srcId="{4BEAC9F2-5ACE-4471-A824-A0873481024C}" destId="{827D6D58-959C-47F8-AEB9-BA0836369406}" srcOrd="0" destOrd="0" presId="urn:microsoft.com/office/officeart/2008/layout/LinedList"/>
    <dgm:cxn modelId="{ADCC7A23-586C-4E58-AB4B-9FE367F072B6}" type="presParOf" srcId="{4BEAC9F2-5ACE-4471-A824-A0873481024C}" destId="{25E490C6-89D4-4023-A192-7B430C5F8069}" srcOrd="1" destOrd="0" presId="urn:microsoft.com/office/officeart/2008/layout/LinedList"/>
    <dgm:cxn modelId="{B06A46B4-56BC-4CCD-81A5-1DD1D197D685}" type="presParOf" srcId="{46E503A0-AC58-45C3-90AB-9D2C551B40EC}" destId="{2B506843-C7DA-4552-9692-3E2C3EA1C2AC}" srcOrd="4" destOrd="0" presId="urn:microsoft.com/office/officeart/2008/layout/LinedList"/>
    <dgm:cxn modelId="{715B928F-9C38-4C2F-B9B3-21B295E73507}" type="presParOf" srcId="{46E503A0-AC58-45C3-90AB-9D2C551B40EC}" destId="{354ED853-7930-4359-A99F-E7523376B730}" srcOrd="5" destOrd="0" presId="urn:microsoft.com/office/officeart/2008/layout/LinedList"/>
    <dgm:cxn modelId="{1B90A4E0-1B92-4468-B728-223513B65D44}" type="presParOf" srcId="{354ED853-7930-4359-A99F-E7523376B730}" destId="{80097E6A-762A-4301-A63D-29712730481B}" srcOrd="0" destOrd="0" presId="urn:microsoft.com/office/officeart/2008/layout/LinedList"/>
    <dgm:cxn modelId="{B39F2715-15FA-4627-9DFD-7DED5EE95703}" type="presParOf" srcId="{354ED853-7930-4359-A99F-E7523376B730}" destId="{75908C3B-D802-435A-AB08-28F54F6F0572}" srcOrd="1" destOrd="0" presId="urn:microsoft.com/office/officeart/2008/layout/LinedList"/>
    <dgm:cxn modelId="{0DBEFA03-ECD9-4C9C-A6BD-203FFBDBB0DD}" type="presParOf" srcId="{46E503A0-AC58-45C3-90AB-9D2C551B40EC}" destId="{C6B8E985-E155-4AE8-8B4F-7CE24465EDDB}" srcOrd="6" destOrd="0" presId="urn:microsoft.com/office/officeart/2008/layout/LinedList"/>
    <dgm:cxn modelId="{15F8B194-CC33-40DC-AE22-D7ECCA788771}" type="presParOf" srcId="{46E503A0-AC58-45C3-90AB-9D2C551B40EC}" destId="{5889562C-EF53-45DA-991E-3A124CC6D3C7}" srcOrd="7" destOrd="0" presId="urn:microsoft.com/office/officeart/2008/layout/LinedList"/>
    <dgm:cxn modelId="{D3ED49D7-9417-47BB-BCAB-A66EF1ECAC59}" type="presParOf" srcId="{5889562C-EF53-45DA-991E-3A124CC6D3C7}" destId="{F192A9B7-76DF-4695-86C1-30BE1E275F1F}" srcOrd="0" destOrd="0" presId="urn:microsoft.com/office/officeart/2008/layout/LinedList"/>
    <dgm:cxn modelId="{D27F4F11-27EB-4E5B-957D-38C4F97EFCC5}" type="presParOf" srcId="{5889562C-EF53-45DA-991E-3A124CC6D3C7}" destId="{2F9F5384-6672-4D27-BDF3-74CC179093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FABEB-8A87-49E2-B2C5-A42B4A8C643D}">
      <dsp:nvSpPr>
        <dsp:cNvPr id="0" name=""/>
        <dsp:cNvSpPr/>
      </dsp:nvSpPr>
      <dsp:spPr>
        <a:xfrm>
          <a:off x="0" y="0"/>
          <a:ext cx="60101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63B5B-ECD2-41A8-9C5C-4A6E69C08DC3}">
      <dsp:nvSpPr>
        <dsp:cNvPr id="0" name=""/>
        <dsp:cNvSpPr/>
      </dsp:nvSpPr>
      <dsp:spPr>
        <a:xfrm>
          <a:off x="0" y="0"/>
          <a:ext cx="6010183" cy="120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Diagnosemitteilung</a:t>
          </a:r>
          <a:endParaRPr lang="en-US" sz="3200" kern="1200" dirty="0"/>
        </a:p>
      </dsp:txBody>
      <dsp:txXfrm>
        <a:off x="0" y="0"/>
        <a:ext cx="6010183" cy="1206133"/>
      </dsp:txXfrm>
    </dsp:sp>
    <dsp:sp modelId="{FFDDC661-5F85-4FB4-AE3B-EEF95F8185D3}">
      <dsp:nvSpPr>
        <dsp:cNvPr id="0" name=""/>
        <dsp:cNvSpPr/>
      </dsp:nvSpPr>
      <dsp:spPr>
        <a:xfrm>
          <a:off x="0" y="1206134"/>
          <a:ext cx="60101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D6D58-959C-47F8-AEB9-BA0836369406}">
      <dsp:nvSpPr>
        <dsp:cNvPr id="0" name=""/>
        <dsp:cNvSpPr/>
      </dsp:nvSpPr>
      <dsp:spPr>
        <a:xfrm>
          <a:off x="0" y="1206133"/>
          <a:ext cx="6010183" cy="120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Vor Beginn der Therapien</a:t>
          </a:r>
          <a:endParaRPr lang="en-US" sz="3200" kern="1200" dirty="0"/>
        </a:p>
      </dsp:txBody>
      <dsp:txXfrm>
        <a:off x="0" y="1206133"/>
        <a:ext cx="6010183" cy="1206133"/>
      </dsp:txXfrm>
    </dsp:sp>
    <dsp:sp modelId="{2B506843-C7DA-4552-9692-3E2C3EA1C2AC}">
      <dsp:nvSpPr>
        <dsp:cNvPr id="0" name=""/>
        <dsp:cNvSpPr/>
      </dsp:nvSpPr>
      <dsp:spPr>
        <a:xfrm>
          <a:off x="0" y="2412268"/>
          <a:ext cx="60101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97E6A-762A-4301-A63D-29712730481B}">
      <dsp:nvSpPr>
        <dsp:cNvPr id="0" name=""/>
        <dsp:cNvSpPr/>
      </dsp:nvSpPr>
      <dsp:spPr>
        <a:xfrm>
          <a:off x="0" y="2412267"/>
          <a:ext cx="6010183" cy="120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i="1" kern="1200" dirty="0"/>
            <a:t>Nach Beendigung der Behandlung</a:t>
          </a:r>
          <a:endParaRPr lang="en-US" sz="3200" kern="1200" dirty="0"/>
        </a:p>
      </dsp:txBody>
      <dsp:txXfrm>
        <a:off x="0" y="2412267"/>
        <a:ext cx="6010183" cy="1206133"/>
      </dsp:txXfrm>
    </dsp:sp>
    <dsp:sp modelId="{C6B8E985-E155-4AE8-8B4F-7CE24465EDDB}">
      <dsp:nvSpPr>
        <dsp:cNvPr id="0" name=""/>
        <dsp:cNvSpPr/>
      </dsp:nvSpPr>
      <dsp:spPr>
        <a:xfrm>
          <a:off x="0" y="3618401"/>
          <a:ext cx="60101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2A9B7-76DF-4695-86C1-30BE1E275F1F}">
      <dsp:nvSpPr>
        <dsp:cNvPr id="0" name=""/>
        <dsp:cNvSpPr/>
      </dsp:nvSpPr>
      <dsp:spPr>
        <a:xfrm>
          <a:off x="0" y="3618401"/>
          <a:ext cx="6010183" cy="120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Vor den Nachsorgeuntersuchungen</a:t>
          </a:r>
          <a:endParaRPr lang="en-US" sz="3200" kern="1200" dirty="0"/>
        </a:p>
      </dsp:txBody>
      <dsp:txXfrm>
        <a:off x="0" y="3618401"/>
        <a:ext cx="6010183" cy="120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B121454-572C-47B6-B0F1-7CFD7D08B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E84DF8-A565-40B7-BDF9-E1BF332F6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2A17-7AE3-4B44-889C-4D77A0FC7177}" type="datetime1">
              <a:rPr lang="de-DE" smtClean="0"/>
              <a:t>27.11.2024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F16EA-C7BA-4258-A82D-3014F168BC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FB372-C8D6-41CE-BCAE-07EF85FF4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AEA9-BE18-43B6-9C4D-24166BA94A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0ACC-C7DD-445E-BC27-71FC31906D7B}" type="datetime1">
              <a:rPr lang="de-DE" smtClean="0"/>
              <a:pPr/>
              <a:t>27.11.2024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55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3611978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5038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3564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5623569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66346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4082941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459522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9870976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1" name="Grafik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Grafik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7" name="Grafik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2955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9" name="Grafik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0816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Grafik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Grafik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2" name="Grafik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D9E00-4F99-4F05-98E9-CB4AB0B7AB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30450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b="0" smtClean="0">
                <a:effectLst/>
                <a:latin typeface="Montserrat" panose="00000500000000000000" pitchFamily="50" charset="0"/>
              </a:defRPr>
            </a:lvl1pPr>
          </a:lstStyle>
          <a:p>
            <a:r>
              <a:rPr lang="nl-NL" dirty="0"/>
              <a:t>Klik om de stijl te bewerken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959811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de-D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0E6B-7E62-445A-ABDA-980BAFC909F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7959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pPr>
              <a:tabLst>
                <a:tab pos="2509838" algn="l"/>
                <a:tab pos="6372225" algn="l"/>
              </a:tabLst>
            </a:pPr>
            <a:r>
              <a:rPr lang="en-US" dirty="0"/>
              <a:t>38. </a:t>
            </a:r>
            <a:r>
              <a:rPr lang="en-US" dirty="0" err="1"/>
              <a:t>dapo-Jahrestagung</a:t>
            </a:r>
            <a:r>
              <a:rPr lang="en-US" dirty="0"/>
              <a:t>	</a:t>
            </a:r>
            <a:r>
              <a:rPr lang="de-DE" dirty="0"/>
              <a:t>Liebe und Sexualität in Zeiten von Krebs	08.10.21 – 10.10.2021</a:t>
            </a:r>
          </a:p>
        </p:txBody>
      </p:sp>
    </p:spTree>
    <p:extLst>
      <p:ext uri="{BB962C8B-B14F-4D97-AF65-F5344CB8AC3E}">
        <p14:creationId xmlns:p14="http://schemas.microsoft.com/office/powerpoint/2010/main" val="166041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581097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Grafik 15">
            <a:extLst>
              <a:ext uri="{FF2B5EF4-FFF2-40B4-BE49-F238E27FC236}">
                <a16:creationId xmlns:a16="http://schemas.microsoft.com/office/drawing/2014/main" id="{09E3C7D2-7AF4-E36B-8382-25ED2A8593AD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9" name="Grafik 16">
            <a:extLst>
              <a:ext uri="{FF2B5EF4-FFF2-40B4-BE49-F238E27FC236}">
                <a16:creationId xmlns:a16="http://schemas.microsoft.com/office/drawing/2014/main" id="{3F23398E-167D-D1D8-9D0F-06F074B1DCB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Grafik 14">
            <a:extLst>
              <a:ext uri="{FF2B5EF4-FFF2-40B4-BE49-F238E27FC236}">
                <a16:creationId xmlns:a16="http://schemas.microsoft.com/office/drawing/2014/main" id="{EEDEE65B-5006-90F4-AF01-9734D3E2F258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04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Grafik 15">
            <a:extLst>
              <a:ext uri="{FF2B5EF4-FFF2-40B4-BE49-F238E27FC236}">
                <a16:creationId xmlns:a16="http://schemas.microsoft.com/office/drawing/2014/main" id="{559E6FA0-CC16-D929-865D-8106875DDF97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16">
            <a:extLst>
              <a:ext uri="{FF2B5EF4-FFF2-40B4-BE49-F238E27FC236}">
                <a16:creationId xmlns:a16="http://schemas.microsoft.com/office/drawing/2014/main" id="{5DAF7072-560B-4BCB-3ACE-2875A5BADA12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2" name="Grafik 14">
            <a:extLst>
              <a:ext uri="{FF2B5EF4-FFF2-40B4-BE49-F238E27FC236}">
                <a16:creationId xmlns:a16="http://schemas.microsoft.com/office/drawing/2014/main" id="{02DBB898-BF86-8CA1-D5BE-301CD96C8F79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86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8528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786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273513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03630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84302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10" r:id="rId19"/>
    <p:sldLayoutId id="2147483713" r:id="rId20"/>
    <p:sldLayoutId id="2147483714" r:id="rId21"/>
    <p:sldLayoutId id="2147483715" r:id="rId22"/>
    <p:sldLayoutId id="2147483737" r:id="rId23"/>
    <p:sldLayoutId id="2147483738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 rtlCol="0">
            <a:normAutofit/>
          </a:bodyPr>
          <a:lstStyle/>
          <a:p>
            <a:pPr rtl="0"/>
            <a:r>
              <a:rPr lang="de-DE" sz="6000" b="1">
                <a:solidFill>
                  <a:schemeClr val="tx2"/>
                </a:solidFill>
              </a:rPr>
              <a:t>Informationstag </a:t>
            </a:r>
            <a:br>
              <a:rPr lang="de-DE" sz="6000" b="1">
                <a:solidFill>
                  <a:schemeClr val="tx2"/>
                </a:solidFill>
              </a:rPr>
            </a:br>
            <a:r>
              <a:rPr lang="de-DE" sz="6000" b="1">
                <a:solidFill>
                  <a:schemeClr val="tx2"/>
                </a:solidFill>
              </a:rPr>
              <a:t>Brustkrebs</a:t>
            </a:r>
            <a:br>
              <a:rPr lang="de-DE" sz="6000" b="1">
                <a:solidFill>
                  <a:schemeClr val="tx2"/>
                </a:solidFill>
              </a:rPr>
            </a:br>
            <a:r>
              <a:rPr lang="de-DE" sz="6000" b="1">
                <a:solidFill>
                  <a:schemeClr val="tx2"/>
                </a:solidFill>
              </a:rPr>
              <a:t> 23.11.2024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58" y="5600700"/>
            <a:ext cx="7005742" cy="1143002"/>
          </a:xfrm>
        </p:spPr>
        <p:txBody>
          <a:bodyPr rtlCol="0">
            <a:normAutofit/>
          </a:bodyPr>
          <a:lstStyle/>
          <a:p>
            <a:pPr algn="r" rtl="0"/>
            <a:r>
              <a:rPr lang="de-DE" sz="3600" b="1" dirty="0">
                <a:solidFill>
                  <a:schemeClr val="tx1">
                    <a:alpha val="80000"/>
                  </a:schemeClr>
                </a:solidFill>
              </a:rPr>
              <a:t>Dr. Martina Prinz-Zaiss</a:t>
            </a:r>
          </a:p>
          <a:p>
            <a:pPr rtl="0"/>
            <a:endParaRPr lang="de-DE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5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1" name="Rectangle 60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65134" y="0"/>
            <a:ext cx="5627158" cy="11014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Wie </a:t>
            </a:r>
            <a:r>
              <a:rPr lang="en-US" sz="2800" b="1" dirty="0" err="1"/>
              <a:t>zeigt</a:t>
            </a:r>
            <a:r>
              <a:rPr lang="en-US" sz="2800" b="1" dirty="0"/>
              <a:t> </a:t>
            </a:r>
            <a:r>
              <a:rPr lang="en-US" sz="2800" b="1" dirty="0" err="1"/>
              <a:t>sich</a:t>
            </a:r>
            <a:r>
              <a:rPr lang="en-US" sz="2800" b="1" dirty="0"/>
              <a:t> die </a:t>
            </a:r>
            <a:r>
              <a:rPr lang="en-US" sz="2800" b="1" dirty="0" err="1"/>
              <a:t>Seele</a:t>
            </a:r>
            <a:r>
              <a:rPr lang="en-US" sz="2800" b="1" dirty="0"/>
              <a:t>?</a:t>
            </a:r>
            <a:br>
              <a:rPr lang="en-US" sz="2800" b="1" dirty="0"/>
            </a:br>
            <a:r>
              <a:rPr lang="en-US" sz="2800" b="1" dirty="0" err="1"/>
              <a:t>Welche</a:t>
            </a:r>
            <a:r>
              <a:rPr lang="en-US" sz="2800" b="1" dirty="0"/>
              <a:t> </a:t>
            </a:r>
            <a:r>
              <a:rPr lang="en-US" sz="2800" b="1" dirty="0" err="1"/>
              <a:t>Ängste</a:t>
            </a:r>
            <a:r>
              <a:rPr lang="en-US" sz="2800" b="1" dirty="0"/>
              <a:t>? </a:t>
            </a:r>
            <a:r>
              <a:rPr lang="en-US" sz="2800" b="1" dirty="0" err="1"/>
              <a:t>Wovor</a:t>
            </a:r>
            <a:r>
              <a:rPr lang="en-US" sz="2800" b="1" dirty="0"/>
              <a:t>?</a:t>
            </a:r>
          </a:p>
        </p:txBody>
      </p:sp>
      <p:pic>
        <p:nvPicPr>
          <p:cNvPr id="7" name="Grafik 6" descr="Ein Bild, das Höhle, Screenshot, Natur, Text enthält.&#10;&#10;Automatisch generierte Beschreibung">
            <a:extLst>
              <a:ext uri="{FF2B5EF4-FFF2-40B4-BE49-F238E27FC236}">
                <a16:creationId xmlns:a16="http://schemas.microsoft.com/office/drawing/2014/main" id="{AA6771AA-54B5-3C00-C3D1-F4526404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58" r="31956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6" name="Inhaltsplatzhalter 5"/>
          <p:cNvSpPr>
            <a:spLocks/>
          </p:cNvSpPr>
          <p:nvPr/>
        </p:nvSpPr>
        <p:spPr>
          <a:xfrm>
            <a:off x="4172347" y="1532071"/>
            <a:ext cx="7712580" cy="5571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 err="1"/>
              <a:t>Gefühl</a:t>
            </a:r>
            <a:r>
              <a:rPr lang="en-US" sz="3300" dirty="0"/>
              <a:t> des </a:t>
            </a:r>
            <a:r>
              <a:rPr lang="en-US" sz="3300" b="1" dirty="0">
                <a:solidFill>
                  <a:schemeClr val="bg1"/>
                </a:solidFill>
              </a:rPr>
              <a:t>„</a:t>
            </a:r>
            <a:r>
              <a:rPr lang="en-US" sz="3300" b="1" dirty="0" err="1">
                <a:solidFill>
                  <a:schemeClr val="bg1"/>
                </a:solidFill>
              </a:rPr>
              <a:t>Ausgeliefertsein</a:t>
            </a:r>
            <a:r>
              <a:rPr lang="en-US" sz="3300" b="1" dirty="0">
                <a:solidFill>
                  <a:schemeClr val="bg1"/>
                </a:solidFill>
              </a:rPr>
              <a:t>“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 err="1"/>
              <a:t>Gefühl</a:t>
            </a:r>
            <a:r>
              <a:rPr lang="en-US" sz="3300" dirty="0"/>
              <a:t> des </a:t>
            </a:r>
            <a:r>
              <a:rPr lang="en-US" sz="3300" b="1" dirty="0">
                <a:solidFill>
                  <a:schemeClr val="bg1"/>
                </a:solidFill>
              </a:rPr>
              <a:t>„</a:t>
            </a:r>
            <a:r>
              <a:rPr lang="en-US" sz="3300" b="1" dirty="0" err="1">
                <a:solidFill>
                  <a:schemeClr val="bg1"/>
                </a:solidFill>
              </a:rPr>
              <a:t>Verlassenseins</a:t>
            </a:r>
            <a:r>
              <a:rPr lang="en-US" sz="3300" b="1" dirty="0">
                <a:solidFill>
                  <a:schemeClr val="bg1"/>
                </a:solidFill>
              </a:rPr>
              <a:t>“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/>
              <a:t>Angst </a:t>
            </a:r>
            <a:r>
              <a:rPr lang="en-US" sz="3300" dirty="0" err="1"/>
              <a:t>vor</a:t>
            </a:r>
            <a:r>
              <a:rPr lang="en-US" sz="3300" dirty="0"/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Schmerzen</a:t>
            </a:r>
            <a:r>
              <a:rPr lang="en-US" sz="3300" dirty="0"/>
              <a:t> und </a:t>
            </a:r>
            <a:r>
              <a:rPr lang="en-US" sz="3300" b="1" dirty="0">
                <a:solidFill>
                  <a:schemeClr val="bg1"/>
                </a:solidFill>
              </a:rPr>
              <a:t>Leiden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/>
              <a:t>Angst </a:t>
            </a:r>
            <a:r>
              <a:rPr lang="en-US" sz="3300" dirty="0" err="1"/>
              <a:t>vor</a:t>
            </a:r>
            <a:r>
              <a:rPr lang="en-US" sz="3300" dirty="0"/>
              <a:t> den </a:t>
            </a:r>
            <a:r>
              <a:rPr lang="en-US" sz="3300" b="1" dirty="0" err="1">
                <a:solidFill>
                  <a:schemeClr val="bg1"/>
                </a:solidFill>
              </a:rPr>
              <a:t>Therapien</a:t>
            </a:r>
            <a:endParaRPr lang="en-US" sz="33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/>
              <a:t>Angst </a:t>
            </a:r>
            <a:r>
              <a:rPr lang="en-US" sz="3300" dirty="0" err="1"/>
              <a:t>vor</a:t>
            </a:r>
            <a:r>
              <a:rPr lang="en-US" sz="3300" dirty="0"/>
              <a:t> </a:t>
            </a:r>
            <a:r>
              <a:rPr lang="en-US" sz="3300" dirty="0" err="1"/>
              <a:t>einem</a:t>
            </a:r>
            <a:r>
              <a:rPr lang="en-US" sz="3300" dirty="0"/>
              <a:t> </a:t>
            </a:r>
            <a:r>
              <a:rPr lang="en-US" sz="3300" dirty="0" err="1"/>
              <a:t>seelischen</a:t>
            </a:r>
            <a:r>
              <a:rPr lang="en-US" sz="3300" dirty="0"/>
              <a:t> und </a:t>
            </a:r>
            <a:r>
              <a:rPr lang="en-US" sz="3300" dirty="0" err="1"/>
              <a:t>körperlichen</a:t>
            </a:r>
            <a:r>
              <a:rPr lang="en-US" sz="3300" dirty="0"/>
              <a:t> </a:t>
            </a:r>
            <a:r>
              <a:rPr lang="en-US" sz="3300" b="1" dirty="0">
                <a:solidFill>
                  <a:schemeClr val="bg1"/>
                </a:solidFill>
              </a:rPr>
              <a:t>„</a:t>
            </a:r>
            <a:r>
              <a:rPr lang="en-US" sz="3300" b="1" dirty="0" err="1">
                <a:solidFill>
                  <a:schemeClr val="bg1"/>
                </a:solidFill>
              </a:rPr>
              <a:t>Absturz</a:t>
            </a:r>
            <a:r>
              <a:rPr lang="en-US" sz="3300" b="1" dirty="0">
                <a:solidFill>
                  <a:schemeClr val="bg1"/>
                </a:solidFill>
              </a:rPr>
              <a:t>“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dirty="0" err="1"/>
              <a:t>Chronische</a:t>
            </a:r>
            <a:r>
              <a:rPr lang="en-US" sz="3300" dirty="0"/>
              <a:t> Angst – </a:t>
            </a:r>
            <a:r>
              <a:rPr lang="en-US" sz="3300" dirty="0" err="1"/>
              <a:t>Dauerhafte</a:t>
            </a:r>
            <a:r>
              <a:rPr lang="en-US" sz="3300" dirty="0"/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Unsicherheit</a:t>
            </a:r>
            <a:endParaRPr lang="en-US" sz="33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3300" i="1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b="1" dirty="0" err="1">
                <a:solidFill>
                  <a:schemeClr val="bg1"/>
                </a:solidFill>
              </a:rPr>
              <a:t>Durch</a:t>
            </a:r>
            <a:r>
              <a:rPr lang="en-US" sz="3300" b="1" dirty="0">
                <a:solidFill>
                  <a:schemeClr val="bg1"/>
                </a:solidFill>
              </a:rPr>
              <a:t> die </a:t>
            </a:r>
            <a:r>
              <a:rPr lang="en-US" sz="3300" b="1" dirty="0" err="1">
                <a:solidFill>
                  <a:schemeClr val="bg1"/>
                </a:solidFill>
              </a:rPr>
              <a:t>Krebserkrankung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tritt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eine</a:t>
            </a:r>
            <a:r>
              <a:rPr lang="en-US" sz="3300" b="1" dirty="0">
                <a:solidFill>
                  <a:schemeClr val="bg1"/>
                </a:solidFill>
              </a:rPr>
              <a:t> </a:t>
            </a:r>
            <a:r>
              <a:rPr lang="en-US" sz="3300" b="1" dirty="0" err="1">
                <a:solidFill>
                  <a:schemeClr val="bg1"/>
                </a:solidFill>
              </a:rPr>
              <a:t>Unsicherheit</a:t>
            </a:r>
            <a:r>
              <a:rPr lang="en-US" sz="3300" b="1" dirty="0">
                <a:solidFill>
                  <a:schemeClr val="bg1"/>
                </a:solidFill>
              </a:rPr>
              <a:t> ins Leben,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300" b="1" dirty="0">
                <a:solidFill>
                  <a:schemeClr val="bg1"/>
                </a:solidFill>
              </a:rPr>
              <a:t>die </a:t>
            </a:r>
            <a:r>
              <a:rPr lang="en-US" sz="3300" b="1" dirty="0" err="1">
                <a:solidFill>
                  <a:schemeClr val="bg1"/>
                </a:solidFill>
              </a:rPr>
              <a:t>bleibt</a:t>
            </a:r>
            <a:r>
              <a:rPr lang="en-US" sz="33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72" name="Group 62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86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464AB-9ACC-9660-008A-A102D62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161" y="39688"/>
            <a:ext cx="6050713" cy="1193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de-DE" sz="3300" b="0" i="1" dirty="0"/>
            </a:br>
            <a:r>
              <a:rPr lang="de-DE" sz="3300" b="1" dirty="0">
                <a:solidFill>
                  <a:srgbClr val="002060"/>
                </a:solidFill>
              </a:rPr>
              <a:t>Einfluss auf Selbstachtung? Selbstwert? Scham?</a:t>
            </a:r>
          </a:p>
        </p:txBody>
      </p:sp>
      <p:pic>
        <p:nvPicPr>
          <p:cNvPr id="4" name="Grafik 3" descr="Ein Bild, das Person, Model, Gliedmaße, Unterhosen enthält.&#10;&#10;Automatisch generierte Beschreibung">
            <a:extLst>
              <a:ext uri="{FF2B5EF4-FFF2-40B4-BE49-F238E27FC236}">
                <a16:creationId xmlns:a16="http://schemas.microsoft.com/office/drawing/2014/main" id="{D3B94ECF-59C1-22C7-B2EB-F21282A3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r="3949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94475198-0615-C1C4-415F-1A2230A9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608" y="1701089"/>
            <a:ext cx="6078453" cy="5078246"/>
          </a:xfrm>
        </p:spPr>
        <p:txBody>
          <a:bodyPr>
            <a:normAutofit/>
          </a:bodyPr>
          <a:lstStyle/>
          <a:p>
            <a:pPr marL="136525" indent="0" algn="ctr">
              <a:lnSpc>
                <a:spcPct val="110000"/>
              </a:lnSpc>
              <a:buNone/>
              <a:defRPr/>
            </a:pPr>
            <a:r>
              <a:rPr lang="de-DE" altLang="de-DE" sz="2800" dirty="0"/>
              <a:t>Veränderungen des eigenen Körperbildes</a:t>
            </a:r>
          </a:p>
          <a:p>
            <a:pPr marL="136525" indent="0" algn="ctr">
              <a:lnSpc>
                <a:spcPct val="110000"/>
              </a:lnSpc>
              <a:buNone/>
              <a:defRPr/>
            </a:pPr>
            <a:r>
              <a:rPr lang="de-DE" altLang="de-DE" sz="2800" dirty="0"/>
              <a:t>Verlust von Weiblichkeit – </a:t>
            </a:r>
            <a:r>
              <a:rPr lang="de-DE" altLang="de-DE" sz="2800" b="1" i="1" dirty="0"/>
              <a:t>„Ich fühle mich nicht mehr als Frau“!</a:t>
            </a:r>
          </a:p>
          <a:p>
            <a:pPr marL="136525" indent="0" algn="ctr">
              <a:lnSpc>
                <a:spcPct val="110000"/>
              </a:lnSpc>
              <a:buNone/>
              <a:defRPr/>
            </a:pPr>
            <a:r>
              <a:rPr lang="de-DE" altLang="de-DE" sz="2800" dirty="0"/>
              <a:t>Angst, </a:t>
            </a:r>
            <a:r>
              <a:rPr lang="de-DE" altLang="de-DE" sz="2800" b="1" i="1" dirty="0"/>
              <a:t>nicht seinen „Mann stehen zu können“</a:t>
            </a:r>
          </a:p>
          <a:p>
            <a:pPr marL="136525" indent="0" algn="ctr">
              <a:lnSpc>
                <a:spcPct val="110000"/>
              </a:lnSpc>
              <a:buNone/>
              <a:defRPr/>
            </a:pPr>
            <a:r>
              <a:rPr lang="de-DE" altLang="de-DE" sz="2800" dirty="0"/>
              <a:t>Verletzte Intimsphäre</a:t>
            </a:r>
          </a:p>
          <a:p>
            <a:pPr marL="136525" indent="0" algn="ctr">
              <a:lnSpc>
                <a:spcPct val="110000"/>
              </a:lnSpc>
              <a:buNone/>
              <a:defRPr/>
            </a:pPr>
            <a:r>
              <a:rPr lang="de-DE" altLang="de-DE" sz="2800" dirty="0"/>
              <a:t>Geminderter Selbstwert</a:t>
            </a:r>
          </a:p>
          <a:p>
            <a:pPr eaLnBrk="1" hangingPunct="1">
              <a:lnSpc>
                <a:spcPct val="110000"/>
              </a:lnSpc>
              <a:defRPr/>
            </a:pPr>
            <a:endParaRPr lang="de-DE" alt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D59881-52B7-314D-A095-6F92A33CBDE8}"/>
              </a:ext>
            </a:extLst>
          </p:cNvPr>
          <p:cNvSpPr txBox="1"/>
          <p:nvPr/>
        </p:nvSpPr>
        <p:spPr>
          <a:xfrm>
            <a:off x="3035061" y="6525419"/>
            <a:ext cx="16901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i="1" dirty="0"/>
              <a:t>Fotoquelle: Medical </a:t>
            </a:r>
            <a:r>
              <a:rPr lang="de-DE" sz="1050" i="1" dirty="0" err="1"/>
              <a:t>Tribune</a:t>
            </a:r>
            <a:endParaRPr lang="de-DE" sz="105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Ein Bild, das Person, Kugel, Hand enthält.&#10;&#10;Automatisch generierte Beschreibung">
            <a:extLst>
              <a:ext uri="{FF2B5EF4-FFF2-40B4-BE49-F238E27FC236}">
                <a16:creationId xmlns:a16="http://schemas.microsoft.com/office/drawing/2014/main" id="{F619785E-2F25-404A-B34C-3F248FEC0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4849" b="-1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Inhaltsplatzhalter 2">
            <a:extLst>
              <a:ext uri="{FF2B5EF4-FFF2-40B4-BE49-F238E27FC236}">
                <a16:creationId xmlns:a16="http://schemas.microsoft.com/office/drawing/2014/main" id="{96299AE3-4F8B-4A43-AAF5-470775EC8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5575" y="527051"/>
            <a:ext cx="5505450" cy="54181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altLang="de-DE" sz="4000" dirty="0"/>
          </a:p>
          <a:p>
            <a:pPr marL="0" indent="0" algn="ctr">
              <a:buNone/>
            </a:pPr>
            <a:endParaRPr lang="de-DE" altLang="de-DE" sz="4000" dirty="0"/>
          </a:p>
          <a:p>
            <a:pPr marL="0" indent="0" algn="ctr">
              <a:buNone/>
            </a:pPr>
            <a:r>
              <a:rPr lang="de-DE" altLang="de-DE" sz="4000" dirty="0"/>
              <a:t>Jeder Mensch hat sein eigenes Weltbild </a:t>
            </a:r>
          </a:p>
          <a:p>
            <a:pPr marL="0" indent="0" algn="ctr">
              <a:buNone/>
            </a:pPr>
            <a:endParaRPr lang="de-DE" altLang="de-DE" sz="4000" dirty="0"/>
          </a:p>
          <a:p>
            <a:pPr marL="0" indent="0" algn="ctr">
              <a:buNone/>
            </a:pPr>
            <a:r>
              <a:rPr lang="de-DE" altLang="de-DE" sz="4000" dirty="0"/>
              <a:t>und seine eigene subjektive Krankheitstheorie</a:t>
            </a:r>
          </a:p>
          <a:p>
            <a:pPr marL="0" indent="0">
              <a:buNone/>
            </a:pPr>
            <a:endParaRPr lang="de-DE" altLang="de-DE" i="1" dirty="0"/>
          </a:p>
        </p:txBody>
      </p:sp>
      <p:sp>
        <p:nvSpPr>
          <p:cNvPr id="20484" name="Textfeld 4">
            <a:extLst>
              <a:ext uri="{FF2B5EF4-FFF2-40B4-BE49-F238E27FC236}">
                <a16:creationId xmlns:a16="http://schemas.microsoft.com/office/drawing/2014/main" id="{AAD99143-DABB-4BE8-9A22-76602A9C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97" y="6172201"/>
            <a:ext cx="6101597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de-DE" altLang="de-DE" sz="1300" i="1">
                <a:solidFill>
                  <a:srgbClr val="FFFFFF"/>
                </a:solidFill>
                <a:latin typeface="+mn-lt"/>
              </a:rPr>
              <a:t>Foto: dreamstime.com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in Bild, das Text, Tastatur, Computer, drinnen enthält.&#10;&#10;Automatisch generierte Beschreibu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14850"/>
          <a:stretch/>
        </p:blipFill>
        <p:spPr bwMode="auto">
          <a:xfrm>
            <a:off x="-1270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8199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br>
              <a:rPr lang="de-DE" sz="3300" b="1" i="1"/>
            </a:br>
            <a:br>
              <a:rPr lang="de-DE" sz="3300" b="1" i="1"/>
            </a:br>
            <a:endParaRPr lang="de-DE" sz="3300" b="1" i="1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363560" y="1477433"/>
            <a:ext cx="10827522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Warum Ich?</a:t>
            </a:r>
          </a:p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Was habe ich falsch gemacht?</a:t>
            </a:r>
          </a:p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Bin ich selber schuld???</a:t>
            </a:r>
          </a:p>
          <a:p>
            <a:pPr marL="0" indent="0" algn="ctr">
              <a:buNone/>
            </a:pPr>
            <a:endParaRPr lang="de-DE" altLang="de-DE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Der Körper straft uns nicht für Fehler!</a:t>
            </a:r>
          </a:p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Der Körper reagiert auf fehlerhaftes Verhalten!</a:t>
            </a:r>
          </a:p>
          <a:p>
            <a:pPr marL="0" indent="0" algn="ctr">
              <a:buNone/>
            </a:pPr>
            <a:endParaRPr lang="de-DE" altLang="de-DE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altLang="de-DE" sz="3600" b="1" dirty="0">
                <a:solidFill>
                  <a:srgbClr val="002060"/>
                </a:solidFill>
              </a:rPr>
              <a:t>Was schulde ich mir????</a:t>
            </a:r>
          </a:p>
        </p:txBody>
      </p:sp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8205" name="Straight Connector 8204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6" name="Straight Connector 8205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8" name="Straight Connector 8207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9" name="Straight Connector 8208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6354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93F29-1C25-1645-33EE-59CC6187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459" y="-12514"/>
            <a:ext cx="4346504" cy="1800165"/>
          </a:xfrm>
        </p:spPr>
        <p:txBody>
          <a:bodyPr anchor="t">
            <a:normAutofit/>
          </a:bodyPr>
          <a:lstStyle/>
          <a:p>
            <a:pPr algn="r">
              <a:defRPr/>
            </a:pPr>
            <a:br>
              <a:rPr lang="de-DE" sz="2500" dirty="0"/>
            </a:br>
            <a:r>
              <a:rPr lang="de-DE" sz="2500" b="1" dirty="0">
                <a:solidFill>
                  <a:srgbClr val="002060"/>
                </a:solidFill>
              </a:rPr>
              <a:t>Bewältigungsstrategien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3C1ECC-8B28-9F55-1E03-20A3FB27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510" y="1135488"/>
            <a:ext cx="10470677" cy="34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AF2E3BB4-FBA9-5DFC-2A4C-24FD2B540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9035" y="4812923"/>
            <a:ext cx="10284687" cy="1800164"/>
          </a:xfrm>
        </p:spPr>
        <p:txBody>
          <a:bodyPr anchor="t">
            <a:normAutofit/>
          </a:bodyPr>
          <a:lstStyle/>
          <a:p>
            <a:pPr marL="136525" indent="0" algn="ctr">
              <a:buNone/>
            </a:pPr>
            <a:r>
              <a:rPr lang="de-DE" altLang="de-DE" sz="2000" dirty="0"/>
              <a:t>Es gibt also </a:t>
            </a:r>
            <a:r>
              <a:rPr lang="de-DE" altLang="de-DE" sz="2000" b="1" dirty="0"/>
              <a:t>nicht</a:t>
            </a:r>
            <a:r>
              <a:rPr lang="de-DE" altLang="de-DE" sz="2000" dirty="0"/>
              <a:t> die „richtige“ oder „günstige“ Bewältigungsstrategie!</a:t>
            </a:r>
          </a:p>
          <a:p>
            <a:pPr marL="136525" indent="0" algn="ctr">
              <a:buNone/>
            </a:pPr>
            <a:endParaRPr lang="de-DE" altLang="de-DE" sz="2000" dirty="0"/>
          </a:p>
          <a:p>
            <a:pPr marL="136525" indent="0" algn="ctr">
              <a:buNone/>
            </a:pPr>
            <a:r>
              <a:rPr lang="de-DE" altLang="de-DE" sz="2000" dirty="0"/>
              <a:t>Auch </a:t>
            </a:r>
            <a:r>
              <a:rPr lang="de-DE" altLang="de-DE" sz="2000" b="1" dirty="0"/>
              <a:t>nicht</a:t>
            </a:r>
            <a:r>
              <a:rPr lang="de-DE" altLang="de-DE" sz="2000" dirty="0"/>
              <a:t> eine überlebensfördernde psychische Konstellation!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9" name="Group 17448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450" name="Straight Connector 17449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1" name="Straight Connector 17450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2" name="Straight Connector 17451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3" name="Straight Connector 17452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4" name="Straight Connector 17453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56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45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F764E-7B76-4A69-A8DE-9D731A09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01" y="41540"/>
            <a:ext cx="8534400" cy="7386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3400" b="1" dirty="0" err="1">
                <a:solidFill>
                  <a:schemeClr val="tx2"/>
                </a:solidFill>
              </a:rPr>
              <a:t>Bewältigungs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3400" b="1" dirty="0" err="1">
                <a:solidFill>
                  <a:schemeClr val="tx2"/>
                </a:solidFill>
              </a:rPr>
              <a:t>Strategien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17411" name="Inhaltsplatzhalter 1">
            <a:extLst>
              <a:ext uri="{FF2B5EF4-FFF2-40B4-BE49-F238E27FC236}">
                <a16:creationId xmlns:a16="http://schemas.microsoft.com/office/drawing/2014/main" id="{C08B9497-A844-92F3-EC42-86F3C665BBC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8408" y="1185425"/>
            <a:ext cx="9334303" cy="53203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altLang="de-DE" sz="2800" b="1" dirty="0" err="1">
                <a:solidFill>
                  <a:schemeClr val="tx1"/>
                </a:solidFill>
              </a:rPr>
              <a:t>Haben</a:t>
            </a:r>
            <a:r>
              <a:rPr lang="en-US" altLang="de-DE" sz="2800" b="1" dirty="0">
                <a:solidFill>
                  <a:schemeClr val="tx1"/>
                </a:solidFill>
              </a:rPr>
              <a:t> </a:t>
            </a:r>
            <a:r>
              <a:rPr lang="en-US" altLang="de-DE" sz="2800" b="1" dirty="0" err="1">
                <a:solidFill>
                  <a:schemeClr val="tx1"/>
                </a:solidFill>
              </a:rPr>
              <a:t>Bewältigungsstrategien</a:t>
            </a:r>
            <a:r>
              <a:rPr lang="en-US" altLang="de-DE" sz="2800" b="1" dirty="0">
                <a:solidFill>
                  <a:schemeClr val="tx1"/>
                </a:solidFill>
              </a:rPr>
              <a:t> </a:t>
            </a:r>
            <a:r>
              <a:rPr lang="en-US" altLang="de-DE" sz="2800" b="1" dirty="0" err="1">
                <a:solidFill>
                  <a:schemeClr val="tx1"/>
                </a:solidFill>
              </a:rPr>
              <a:t>Einfluss</a:t>
            </a:r>
            <a:r>
              <a:rPr lang="en-US" altLang="de-DE" sz="2800" b="1" dirty="0">
                <a:solidFill>
                  <a:schemeClr val="tx1"/>
                </a:solidFill>
              </a:rPr>
              <a:t> auf die </a:t>
            </a:r>
            <a:r>
              <a:rPr lang="en-US" altLang="de-DE" sz="2800" b="1" dirty="0" err="1">
                <a:solidFill>
                  <a:schemeClr val="tx1"/>
                </a:solidFill>
              </a:rPr>
              <a:t>Überlebenszeit</a:t>
            </a:r>
            <a:r>
              <a:rPr lang="en-US" altLang="de-DE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altLang="de-DE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de-DE" sz="2800" dirty="0">
                <a:solidFill>
                  <a:schemeClr val="tx1"/>
                </a:solidFill>
              </a:rPr>
              <a:t>z. B. „</a:t>
            </a:r>
            <a:r>
              <a:rPr lang="en-US" altLang="de-DE" sz="2800" dirty="0" err="1">
                <a:solidFill>
                  <a:schemeClr val="tx1"/>
                </a:solidFill>
              </a:rPr>
              <a:t>wer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positiv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denkt</a:t>
            </a:r>
            <a:r>
              <a:rPr lang="en-US" altLang="de-DE" sz="2800" dirty="0">
                <a:solidFill>
                  <a:schemeClr val="tx1"/>
                </a:solidFill>
              </a:rPr>
              <a:t>, </a:t>
            </a:r>
            <a:r>
              <a:rPr lang="en-US" altLang="de-DE" sz="2800" dirty="0" err="1">
                <a:solidFill>
                  <a:schemeClr val="tx1"/>
                </a:solidFill>
              </a:rPr>
              <a:t>lebt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länger</a:t>
            </a:r>
            <a:r>
              <a:rPr lang="en-US" altLang="de-DE" sz="2800" dirty="0">
                <a:solidFill>
                  <a:schemeClr val="tx1"/>
                </a:solidFill>
              </a:rPr>
              <a:t>“</a:t>
            </a:r>
          </a:p>
          <a:p>
            <a:pPr marL="0" indent="0" algn="ctr">
              <a:buNone/>
            </a:pPr>
            <a:r>
              <a:rPr lang="en-US" altLang="de-DE" sz="2800" dirty="0" err="1">
                <a:solidFill>
                  <a:schemeClr val="tx1"/>
                </a:solidFill>
              </a:rPr>
              <a:t>z.B.</a:t>
            </a:r>
            <a:r>
              <a:rPr lang="en-US" altLang="de-DE" sz="2800" dirty="0">
                <a:solidFill>
                  <a:schemeClr val="tx1"/>
                </a:solidFill>
              </a:rPr>
              <a:t> „</a:t>
            </a:r>
            <a:r>
              <a:rPr lang="en-US" altLang="de-DE" sz="2800" dirty="0" err="1">
                <a:solidFill>
                  <a:schemeClr val="tx1"/>
                </a:solidFill>
              </a:rPr>
              <a:t>wer</a:t>
            </a:r>
            <a:r>
              <a:rPr lang="en-US" altLang="de-DE" sz="2800" dirty="0">
                <a:solidFill>
                  <a:schemeClr val="tx1"/>
                </a:solidFill>
              </a:rPr>
              <a:t> Angst hat, </a:t>
            </a:r>
            <a:r>
              <a:rPr lang="en-US" altLang="de-DE" sz="2800" dirty="0" err="1">
                <a:solidFill>
                  <a:schemeClr val="tx1"/>
                </a:solidFill>
              </a:rPr>
              <a:t>bekommt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schneller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Metastasten</a:t>
            </a:r>
            <a:r>
              <a:rPr lang="en-US" altLang="de-DE" sz="2800" dirty="0">
                <a:solidFill>
                  <a:schemeClr val="tx1"/>
                </a:solidFill>
              </a:rPr>
              <a:t>“</a:t>
            </a:r>
          </a:p>
          <a:p>
            <a:pPr marL="0" indent="0" algn="ctr">
              <a:buNone/>
            </a:pPr>
            <a:endParaRPr lang="en-US" altLang="de-DE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de-DE" sz="2800" dirty="0">
                <a:solidFill>
                  <a:schemeClr val="tx1"/>
                </a:solidFill>
              </a:rPr>
              <a:t>Viele </a:t>
            </a:r>
            <a:r>
              <a:rPr lang="en-US" altLang="de-DE" sz="2800" dirty="0" err="1">
                <a:solidFill>
                  <a:schemeClr val="tx1"/>
                </a:solidFill>
              </a:rPr>
              <a:t>Studien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zu</a:t>
            </a: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dirty="0" err="1">
                <a:solidFill>
                  <a:schemeClr val="tx1"/>
                </a:solidFill>
              </a:rPr>
              <a:t>dieser</a:t>
            </a:r>
            <a:r>
              <a:rPr lang="en-US" altLang="de-DE" sz="2800" dirty="0">
                <a:solidFill>
                  <a:schemeClr val="tx1"/>
                </a:solidFill>
              </a:rPr>
              <a:t> Frage </a:t>
            </a:r>
            <a:r>
              <a:rPr lang="en-US" altLang="de-DE" sz="2800" dirty="0" err="1">
                <a:solidFill>
                  <a:schemeClr val="tx1"/>
                </a:solidFill>
              </a:rPr>
              <a:t>sagen</a:t>
            </a:r>
            <a:r>
              <a:rPr lang="en-US" altLang="de-DE" sz="28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altLang="de-DE" sz="2800" dirty="0">
                <a:solidFill>
                  <a:schemeClr val="tx1"/>
                </a:solidFill>
              </a:rPr>
              <a:t> </a:t>
            </a:r>
            <a:r>
              <a:rPr lang="en-US" altLang="de-DE" sz="2800" b="1" i="1" dirty="0" err="1">
                <a:solidFill>
                  <a:schemeClr val="tx1"/>
                </a:solidFill>
              </a:rPr>
              <a:t>Nein</a:t>
            </a:r>
            <a:endParaRPr lang="en-US" altLang="de-DE" sz="28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de-DE" sz="2800" i="1" dirty="0" err="1">
                <a:solidFill>
                  <a:schemeClr val="tx1"/>
                </a:solidFill>
              </a:rPr>
              <a:t>Heilen</a:t>
            </a:r>
            <a:r>
              <a:rPr lang="en-US" altLang="de-DE" sz="2800" i="1" dirty="0">
                <a:solidFill>
                  <a:schemeClr val="tx1"/>
                </a:solidFill>
              </a:rPr>
              <a:t> </a:t>
            </a:r>
            <a:r>
              <a:rPr lang="en-US" altLang="de-DE" sz="2800" i="1" dirty="0" err="1">
                <a:solidFill>
                  <a:schemeClr val="tx1"/>
                </a:solidFill>
              </a:rPr>
              <a:t>kann</a:t>
            </a:r>
            <a:r>
              <a:rPr lang="en-US" altLang="de-DE" sz="2800" i="1" dirty="0">
                <a:solidFill>
                  <a:schemeClr val="tx1"/>
                </a:solidFill>
              </a:rPr>
              <a:t> die </a:t>
            </a:r>
            <a:r>
              <a:rPr lang="en-US" altLang="de-DE" sz="2800" b="1" i="1" dirty="0" err="1">
                <a:solidFill>
                  <a:schemeClr val="tx1"/>
                </a:solidFill>
              </a:rPr>
              <a:t>innere</a:t>
            </a:r>
            <a:r>
              <a:rPr lang="en-US" altLang="de-DE" sz="2800" b="1" i="1" dirty="0">
                <a:solidFill>
                  <a:schemeClr val="tx1"/>
                </a:solidFill>
              </a:rPr>
              <a:t> </a:t>
            </a:r>
            <a:r>
              <a:rPr lang="en-US" altLang="de-DE" sz="2800" b="1" i="1" dirty="0" err="1">
                <a:solidFill>
                  <a:schemeClr val="tx1"/>
                </a:solidFill>
              </a:rPr>
              <a:t>Einstellung</a:t>
            </a:r>
            <a:r>
              <a:rPr lang="en-US" altLang="de-DE" sz="2800" b="1" i="1" dirty="0">
                <a:solidFill>
                  <a:schemeClr val="tx1"/>
                </a:solidFill>
              </a:rPr>
              <a:t> </a:t>
            </a:r>
            <a:r>
              <a:rPr lang="en-US" altLang="de-DE" sz="2800" i="1" dirty="0" err="1">
                <a:solidFill>
                  <a:schemeClr val="tx1"/>
                </a:solidFill>
              </a:rPr>
              <a:t>eine</a:t>
            </a:r>
            <a:r>
              <a:rPr lang="en-US" altLang="de-DE" sz="2800" i="1" dirty="0">
                <a:solidFill>
                  <a:schemeClr val="tx1"/>
                </a:solidFill>
              </a:rPr>
              <a:t> </a:t>
            </a:r>
            <a:r>
              <a:rPr lang="en-US" altLang="de-DE" sz="2800" i="1" dirty="0" err="1">
                <a:solidFill>
                  <a:schemeClr val="tx1"/>
                </a:solidFill>
              </a:rPr>
              <a:t>Erkrankung</a:t>
            </a:r>
            <a:r>
              <a:rPr lang="en-US" altLang="de-DE" sz="2800" i="1" dirty="0">
                <a:solidFill>
                  <a:schemeClr val="tx1"/>
                </a:solidFill>
              </a:rPr>
              <a:t> </a:t>
            </a:r>
            <a:r>
              <a:rPr lang="en-US" altLang="de-DE" sz="2800" b="1" i="1" dirty="0" err="1">
                <a:solidFill>
                  <a:schemeClr val="tx1"/>
                </a:solidFill>
              </a:rPr>
              <a:t>nicht</a:t>
            </a:r>
            <a:r>
              <a:rPr lang="en-US" altLang="de-DE" sz="2800" b="1" i="1" dirty="0">
                <a:solidFill>
                  <a:schemeClr val="tx1"/>
                </a:solidFill>
              </a:rPr>
              <a:t>!!!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079884-80D7-E312-3946-80D255B3655E}"/>
              </a:ext>
            </a:extLst>
          </p:cNvPr>
          <p:cNvSpPr txBox="1"/>
          <p:nvPr/>
        </p:nvSpPr>
        <p:spPr>
          <a:xfrm>
            <a:off x="6870369" y="6244125"/>
            <a:ext cx="48237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Starostzik C: Depressionen, Mythos Krebsrisiko? Ärzte Zeitung Online (</a:t>
            </a:r>
            <a:r>
              <a:rPr lang="de-DE" sz="1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Hrsg</a:t>
            </a:r>
            <a:r>
              <a:rPr lang="de-DE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AD341-8E57-6C1D-097E-5BEC60E4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894" y="41156"/>
            <a:ext cx="4598985" cy="1478570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chemeClr val="bg1"/>
                </a:solidFill>
              </a:rPr>
              <a:t>Schuld</a:t>
            </a:r>
          </a:p>
        </p:txBody>
      </p:sp>
      <p:pic>
        <p:nvPicPr>
          <p:cNvPr id="5" name="Picture 4" descr="Schachmatt bei einem Schachspiel">
            <a:extLst>
              <a:ext uri="{FF2B5EF4-FFF2-40B4-BE49-F238E27FC236}">
                <a16:creationId xmlns:a16="http://schemas.microsoft.com/office/drawing/2014/main" id="{C2A79A38-50C2-CDD2-D012-112B822C3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6" r="17560" b="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9FEFD-A428-340B-DC8E-685CFEE9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989" y="1147079"/>
            <a:ext cx="4598986" cy="35417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5400" dirty="0"/>
              <a:t>Bin ich selbst schuld? </a:t>
            </a:r>
          </a:p>
          <a:p>
            <a:pPr marL="0" indent="0" algn="ctr">
              <a:buNone/>
            </a:pPr>
            <a:r>
              <a:rPr lang="de-DE" sz="5400" dirty="0"/>
              <a:t>Was habe ich falsch gemacht?</a:t>
            </a:r>
          </a:p>
        </p:txBody>
      </p:sp>
    </p:spTree>
    <p:extLst>
      <p:ext uri="{BB962C8B-B14F-4D97-AF65-F5344CB8AC3E}">
        <p14:creationId xmlns:p14="http://schemas.microsoft.com/office/powerpoint/2010/main" val="17045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Entwurf, Logo, Schrift, Grafiken enthält.&#10;&#10;Automatisch generierte Beschreibung">
            <a:extLst>
              <a:ext uri="{FF2B5EF4-FFF2-40B4-BE49-F238E27FC236}">
                <a16:creationId xmlns:a16="http://schemas.microsoft.com/office/drawing/2014/main" id="{1354DE63-B602-A199-0032-32AE88D3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20696" b="2305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FCAF4-8F5F-D906-EDC9-81EB9DDB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EA596948-12E4-872D-1752-3FE3C86F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tx1"/>
                </a:solidFill>
              </a:rPr>
              <a:t>Was </a:t>
            </a:r>
            <a:r>
              <a:rPr lang="en-US" sz="6600" b="1" dirty="0" err="1">
                <a:solidFill>
                  <a:schemeClr val="tx1"/>
                </a:solidFill>
              </a:rPr>
              <a:t>schulde</a:t>
            </a:r>
            <a:r>
              <a:rPr lang="en-US" sz="6600" b="1" dirty="0">
                <a:solidFill>
                  <a:schemeClr val="tx1"/>
                </a:solidFill>
              </a:rPr>
              <a:t> ich mir????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183BDB-DE5E-D926-9197-1B0DE070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C90B17-54B7-D685-0647-8359090C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F2EABC-3292-437F-8394-74A30BD027E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5C3A1-1F22-3C6D-B794-B0628E83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de-DE" noProof="0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17</a:t>
            </a:fld>
            <a:endParaRPr lang="de-DE" noProof="0">
              <a:solidFill>
                <a:srgbClr val="FFFFFF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96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1" name="Group 1136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362" name="Straight Connector 1136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3" name="Straight Connector 1136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4" name="Straight Connector 1136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5" name="Straight Connector 1136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6" name="Straight Connector 1136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68" name="Rectangle 11367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1EE68B-0ECE-553D-ED5C-974225D7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390" y="243555"/>
            <a:ext cx="1679271" cy="1007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bg1"/>
                </a:solidFill>
              </a:rPr>
              <a:t>Wut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Bildplatzhalter 3" descr="Ein Bild, das Spielzeug, Cartoon enthält.&#10;&#10;Automatisch generierte Beschreibung">
            <a:extLst>
              <a:ext uri="{FF2B5EF4-FFF2-40B4-BE49-F238E27FC236}">
                <a16:creationId xmlns:a16="http://schemas.microsoft.com/office/drawing/2014/main" id="{B8C2D2AB-722E-A4B6-A9C5-8A85A67E8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92" r="26644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11267" name="Inhaltsplatzhalter 2">
            <a:extLst>
              <a:ext uri="{FF2B5EF4-FFF2-40B4-BE49-F238E27FC236}">
                <a16:creationId xmlns:a16="http://schemas.microsoft.com/office/drawing/2014/main" id="{83353BBE-48FB-5B4A-1EFB-77742DA9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3385" y="1239141"/>
            <a:ext cx="6626072" cy="5375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36525" algn="ctr">
              <a:defRPr/>
            </a:pPr>
            <a:r>
              <a:rPr lang="en-US" altLang="de-DE" sz="2800" dirty="0"/>
              <a:t>Kann </a:t>
            </a:r>
            <a:r>
              <a:rPr lang="en-US" altLang="de-DE" sz="2800" dirty="0" err="1"/>
              <a:t>sich</a:t>
            </a:r>
            <a:r>
              <a:rPr lang="en-US" altLang="de-DE" sz="2800" dirty="0"/>
              <a:t> in </a:t>
            </a:r>
            <a:r>
              <a:rPr lang="en-US" altLang="de-DE" sz="2800" dirty="0" err="1"/>
              <a:t>einem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Selbstvorwurf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ausdrücken</a:t>
            </a:r>
            <a:endParaRPr lang="en-US" altLang="de-DE" sz="2800" dirty="0"/>
          </a:p>
          <a:p>
            <a:pPr marL="136525" algn="ctr">
              <a:defRPr/>
            </a:pPr>
            <a:r>
              <a:rPr lang="en-US" altLang="de-DE" sz="2800" dirty="0"/>
              <a:t>z. B. Schuld an der </a:t>
            </a:r>
            <a:r>
              <a:rPr lang="en-US" altLang="de-DE" sz="2800" dirty="0" err="1"/>
              <a:t>eigenen</a:t>
            </a:r>
            <a:r>
              <a:rPr lang="en-US" altLang="de-DE" sz="2800" dirty="0"/>
              <a:t> </a:t>
            </a:r>
            <a:r>
              <a:rPr lang="en-US" altLang="de-DE" sz="2800" dirty="0" err="1"/>
              <a:t>Erkrankung</a:t>
            </a:r>
            <a:r>
              <a:rPr lang="en-US" altLang="de-DE" sz="2800" dirty="0"/>
              <a:t> </a:t>
            </a:r>
            <a:r>
              <a:rPr lang="en-US" altLang="de-DE" sz="2800" dirty="0" err="1"/>
              <a:t>zu</a:t>
            </a:r>
            <a:r>
              <a:rPr lang="en-US" altLang="de-DE" sz="2800" dirty="0"/>
              <a:t> </a:t>
            </a:r>
            <a:r>
              <a:rPr lang="en-US" altLang="de-DE" sz="2800" dirty="0" err="1"/>
              <a:t>haben</a:t>
            </a:r>
            <a:r>
              <a:rPr lang="en-US" altLang="de-DE" sz="2800" dirty="0"/>
              <a:t> </a:t>
            </a:r>
            <a:r>
              <a:rPr lang="en-US" altLang="de-DE" sz="2800" dirty="0" err="1"/>
              <a:t>oder</a:t>
            </a:r>
            <a:r>
              <a:rPr lang="en-US" altLang="de-DE" sz="2800" dirty="0"/>
              <a:t> </a:t>
            </a:r>
            <a:r>
              <a:rPr lang="en-US" altLang="de-DE" sz="2800" dirty="0" err="1"/>
              <a:t>durch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diese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bestraft</a:t>
            </a:r>
            <a:r>
              <a:rPr lang="en-US" altLang="de-DE" sz="2800" dirty="0"/>
              <a:t> </a:t>
            </a:r>
            <a:r>
              <a:rPr lang="en-US" altLang="de-DE" sz="2800" dirty="0" err="1"/>
              <a:t>zu</a:t>
            </a:r>
            <a:r>
              <a:rPr lang="en-US" altLang="de-DE" sz="2800" dirty="0"/>
              <a:t> </a:t>
            </a:r>
            <a:r>
              <a:rPr lang="en-US" altLang="de-DE" sz="2800" dirty="0" err="1"/>
              <a:t>werden</a:t>
            </a:r>
            <a:r>
              <a:rPr lang="en-US" altLang="de-DE" sz="2800" dirty="0"/>
              <a:t>.</a:t>
            </a:r>
          </a:p>
          <a:p>
            <a:pPr marL="136525" algn="ctr">
              <a:defRPr/>
            </a:pPr>
            <a:endParaRPr lang="en-US" altLang="de-DE" sz="2800" dirty="0"/>
          </a:p>
          <a:p>
            <a:pPr marL="136525" algn="ctr">
              <a:defRPr/>
            </a:pPr>
            <a:r>
              <a:rPr lang="en-US" altLang="de-DE" sz="2800" dirty="0"/>
              <a:t>Kann </a:t>
            </a:r>
            <a:r>
              <a:rPr lang="en-US" altLang="de-DE" sz="2800" dirty="0" err="1"/>
              <a:t>sich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auch</a:t>
            </a:r>
            <a:r>
              <a:rPr lang="en-US" altLang="de-DE" sz="2800" dirty="0"/>
              <a:t> </a:t>
            </a:r>
            <a:r>
              <a:rPr lang="en-US" altLang="de-DE" sz="2800" dirty="0" err="1"/>
              <a:t>gegen</a:t>
            </a:r>
            <a:r>
              <a:rPr lang="en-US" altLang="de-DE" sz="2800" dirty="0"/>
              <a:t> </a:t>
            </a:r>
            <a:r>
              <a:rPr lang="en-US" altLang="de-DE" sz="2800" dirty="0" err="1"/>
              <a:t>Angehörige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oder</a:t>
            </a:r>
            <a:r>
              <a:rPr lang="en-US" altLang="de-DE" sz="2800" dirty="0"/>
              <a:t> Freunde </a:t>
            </a:r>
            <a:r>
              <a:rPr lang="en-US" altLang="de-DE" sz="2800" dirty="0" err="1"/>
              <a:t>richten</a:t>
            </a:r>
            <a:r>
              <a:rPr lang="en-US" altLang="de-DE" sz="2800" dirty="0"/>
              <a:t>,</a:t>
            </a:r>
          </a:p>
          <a:p>
            <a:pPr marL="137160" algn="ctr">
              <a:defRPr/>
            </a:pPr>
            <a:r>
              <a:rPr lang="en-US" altLang="de-DE" sz="2800" dirty="0"/>
              <a:t>die </a:t>
            </a:r>
            <a:r>
              <a:rPr lang="en-US" altLang="de-DE" sz="2800" dirty="0" err="1"/>
              <a:t>gesund</a:t>
            </a:r>
            <a:r>
              <a:rPr lang="en-US" altLang="de-DE" sz="2800" dirty="0"/>
              <a:t> </a:t>
            </a:r>
            <a:r>
              <a:rPr lang="en-US" altLang="de-DE" sz="2800" dirty="0" err="1"/>
              <a:t>sind</a:t>
            </a:r>
            <a:endParaRPr lang="en-US" altLang="de-DE" sz="2800" dirty="0"/>
          </a:p>
          <a:p>
            <a:pPr marL="137160" algn="ctr">
              <a:defRPr/>
            </a:pPr>
            <a:r>
              <a:rPr lang="en-US" altLang="de-DE" sz="2800" dirty="0"/>
              <a:t>Alte </a:t>
            </a:r>
            <a:r>
              <a:rPr lang="en-US" altLang="de-DE" sz="2800" dirty="0" err="1"/>
              <a:t>Konflikte</a:t>
            </a:r>
            <a:r>
              <a:rPr lang="en-US" altLang="de-DE" sz="2800" dirty="0"/>
              <a:t> </a:t>
            </a:r>
            <a:r>
              <a:rPr lang="en-US" altLang="de-DE" sz="2800" dirty="0" err="1"/>
              <a:t>werden</a:t>
            </a:r>
            <a:r>
              <a:rPr lang="en-US" altLang="de-DE" sz="2800" dirty="0"/>
              <a:t> </a:t>
            </a:r>
            <a:r>
              <a:rPr lang="en-US" altLang="de-DE" sz="2800" dirty="0" err="1"/>
              <a:t>reaktiviert</a:t>
            </a:r>
            <a:r>
              <a:rPr lang="en-US" altLang="de-DE" sz="2800" dirty="0"/>
              <a:t>.</a:t>
            </a:r>
          </a:p>
        </p:txBody>
      </p:sp>
      <p:sp>
        <p:nvSpPr>
          <p:cNvPr id="11278" name="Slide Number Placeholder 5">
            <a:extLst>
              <a:ext uri="{FF2B5EF4-FFF2-40B4-BE49-F238E27FC236}">
                <a16:creationId xmlns:a16="http://schemas.microsoft.com/office/drawing/2014/main" id="{6BEEE81C-0B04-88C9-7FE2-AA8C8A9E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/>
              <a:pPr defTabSz="914400"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grpSp>
        <p:nvGrpSpPr>
          <p:cNvPr id="11370" name="Group 11369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371" name="Straight Connector 11370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2" name="Straight Connector 11371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3" name="Straight Connector 11372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4" name="Straight Connector 11373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5" name="Straight Connector 11374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Statue, draußen, Gebäude, Himmel enthält.&#10;&#10;Automatisch generierte Beschreibung">
            <a:extLst>
              <a:ext uri="{FF2B5EF4-FFF2-40B4-BE49-F238E27FC236}">
                <a16:creationId xmlns:a16="http://schemas.microsoft.com/office/drawing/2014/main" id="{CEF80F23-9219-C18E-BE99-EA55F9923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3175" y="-102539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6CA02B-B64D-DFB5-F3EB-CCB12DF9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306" y="102549"/>
            <a:ext cx="2716213" cy="11535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1" dirty="0"/>
              <a:t>Scham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F975383D-9863-DA4D-88AD-285B2691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37" y="299103"/>
            <a:ext cx="8534400" cy="6387447"/>
          </a:xfrm>
        </p:spPr>
        <p:txBody>
          <a:bodyPr>
            <a:normAutofit/>
          </a:bodyPr>
          <a:lstStyle/>
          <a:p>
            <a:pPr marL="136525" indent="0" algn="ctr"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Wovor?</a:t>
            </a:r>
          </a:p>
          <a:p>
            <a:pPr marL="136525" indent="0" algn="ctr"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Warum?</a:t>
            </a:r>
          </a:p>
          <a:p>
            <a:pPr marL="136525" indent="0" algn="ctr"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Schämen sich Krebspatienten? </a:t>
            </a:r>
          </a:p>
          <a:p>
            <a:pPr marL="136525" indent="0" algn="ctr"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136525" indent="0" algn="ctr"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„Man schämt sich, weil </a:t>
            </a:r>
          </a:p>
          <a:p>
            <a:pPr marL="136525" indent="0" algn="ctr">
              <a:buNone/>
            </a:pPr>
            <a:r>
              <a:rPr lang="de-DE" altLang="de-DE" sz="2800" b="1" dirty="0">
                <a:solidFill>
                  <a:schemeClr val="tx1"/>
                </a:solidFill>
              </a:rPr>
              <a:t>„</a:t>
            </a:r>
            <a:r>
              <a:rPr lang="de-DE" altLang="de-DE" sz="2800" b="1" i="1" dirty="0">
                <a:solidFill>
                  <a:schemeClr val="tx1"/>
                </a:solidFill>
              </a:rPr>
              <a:t>man krank, man selbst schuld an der Erkrankung ist, keine vollwertige/er Frau/Mann, nicht sexy ……ist“</a:t>
            </a:r>
            <a:br>
              <a:rPr lang="de-DE" altLang="de-DE" sz="2800" b="1" i="1" dirty="0">
                <a:solidFill>
                  <a:schemeClr val="tx1"/>
                </a:solidFill>
              </a:rPr>
            </a:br>
            <a:br>
              <a:rPr lang="de-DE" altLang="de-DE" sz="2800" i="1" dirty="0">
                <a:solidFill>
                  <a:schemeClr val="tx1"/>
                </a:solidFill>
              </a:rPr>
            </a:br>
            <a:r>
              <a:rPr lang="de-DE" altLang="de-DE" sz="2800" dirty="0">
                <a:solidFill>
                  <a:schemeClr val="tx1"/>
                </a:solidFill>
              </a:rPr>
              <a:t>Scham = Angst, nicht zu genügen!!</a:t>
            </a:r>
          </a:p>
          <a:p>
            <a:pPr marL="136525" indent="0"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marL="136525" indent="0">
              <a:buNone/>
            </a:pPr>
            <a:endParaRPr lang="de-DE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4.jpeg" descr="gewitter-800">
            <a:extLst>
              <a:ext uri="{FF2B5EF4-FFF2-40B4-BE49-F238E27FC236}">
                <a16:creationId xmlns:a16="http://schemas.microsoft.com/office/drawing/2014/main" id="{BF21660D-27D4-8C33-C428-D2DD6583C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4275" b="725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BA898F-51FB-DA89-4C6F-B51EA0D9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193" y="219360"/>
            <a:ext cx="5318605" cy="74814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br>
              <a:rPr lang="de-DE" sz="3300" dirty="0"/>
            </a:br>
            <a:br>
              <a:rPr lang="de-DE" sz="3300" dirty="0"/>
            </a:br>
            <a:r>
              <a:rPr lang="de-DE" sz="4400" b="1" dirty="0"/>
              <a:t>„Sie haben Krebs“</a:t>
            </a:r>
          </a:p>
        </p:txBody>
      </p:sp>
      <p:sp>
        <p:nvSpPr>
          <p:cNvPr id="9219" name="Inhaltsplatzhalter 2">
            <a:extLst>
              <a:ext uri="{FF2B5EF4-FFF2-40B4-BE49-F238E27FC236}">
                <a16:creationId xmlns:a16="http://schemas.microsoft.com/office/drawing/2014/main" id="{E534A6E5-6C3A-EBF0-C933-0EFFF188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12" y="1963208"/>
            <a:ext cx="8534400" cy="36152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de-DE" altLang="de-DE" sz="5800" dirty="0">
                <a:solidFill>
                  <a:schemeClr val="tx1"/>
                </a:solidFill>
              </a:rPr>
              <a:t>Nichts ist mehr an seinem Platz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de-DE" sz="5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4500" dirty="0">
                <a:solidFill>
                  <a:schemeClr val="tx1"/>
                </a:solidFill>
              </a:rPr>
              <a:t>Viele Patienten haben das Gefühl, dass ihnen der Boden unter den Füßen weggezogen wurde und sie brauchen Zeit bis sie wieder in einer stabilen Spur sicheren Tritt haben.</a:t>
            </a:r>
            <a:br>
              <a:rPr lang="de-DE" altLang="de-DE" sz="2400" dirty="0">
                <a:solidFill>
                  <a:schemeClr val="tx1"/>
                </a:solidFill>
              </a:rPr>
            </a:b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9227" name="Slide Number Placeholder 4">
            <a:extLst>
              <a:ext uri="{FF2B5EF4-FFF2-40B4-BE49-F238E27FC236}">
                <a16:creationId xmlns:a16="http://schemas.microsoft.com/office/drawing/2014/main" id="{A28E17EB-AE2E-22F0-A14D-7745993D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de-DE" noProof="0">
                <a:solidFill>
                  <a:srgbClr val="FFFFFF">
                    <a:alpha val="80000"/>
                  </a:srgbClr>
                </a:solidFill>
              </a:rPr>
              <a:pPr rtl="0">
                <a:spcAft>
                  <a:spcPts val="600"/>
                </a:spcAft>
              </a:pPr>
              <a:t>2</a:t>
            </a:fld>
            <a:endParaRPr lang="de-DE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27656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DB05A3-9D01-2A7D-2E80-053A17DF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8" y="371741"/>
            <a:ext cx="5627158" cy="1507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3300" b="1" dirty="0"/>
              <a:t>Angst und seelische Reaktionen dürfen sein!</a:t>
            </a:r>
          </a:p>
        </p:txBody>
      </p:sp>
      <p:pic>
        <p:nvPicPr>
          <p:cNvPr id="27653" name="Picture 27652" descr="Schachmatt bei einem Schachspiel">
            <a:extLst>
              <a:ext uri="{FF2B5EF4-FFF2-40B4-BE49-F238E27FC236}">
                <a16:creationId xmlns:a16="http://schemas.microsoft.com/office/drawing/2014/main" id="{BDB6515F-55D0-1250-1A4E-4F1D9F82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03" r="31916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7651" name="Inhaltsplatzhalter 4">
            <a:extLst>
              <a:ext uri="{FF2B5EF4-FFF2-40B4-BE49-F238E27FC236}">
                <a16:creationId xmlns:a16="http://schemas.microsoft.com/office/drawing/2014/main" id="{A7FC8E79-DC52-99F7-2030-BFB12B54D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9892" y="1878808"/>
            <a:ext cx="6626072" cy="4735637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Was gibt mir Sicherheit?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Was gibt mir Kraft?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Was tut mir gut?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Wonach ist mir?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Wie sind meine ganz individuellen Bedürfnisse?</a:t>
            </a:r>
          </a:p>
          <a:p>
            <a:pPr marL="0" indent="0" algn="ctr">
              <a:lnSpc>
                <a:spcPct val="90000"/>
              </a:lnSpc>
              <a:buNone/>
            </a:pPr>
            <a:endParaRPr lang="de-DE" altLang="de-DE" sz="24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Was hat mir schon vor der Erkrankung immer gut getan?</a:t>
            </a:r>
          </a:p>
        </p:txBody>
      </p:sp>
      <p:grpSp>
        <p:nvGrpSpPr>
          <p:cNvPr id="27659" name="Group 27658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660" name="Straight Connector 27659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1" name="Straight Connector 27660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2" name="Straight Connector 27661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3" name="Straight Connector 27662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4" name="Straight Connector 27663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8" name="Rectangle 2048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2" descr="Ein Bild, das Person, Kugel, Hand enthält.&#10;&#10;Automatisch generierte Beschreibung">
            <a:extLst>
              <a:ext uri="{FF2B5EF4-FFF2-40B4-BE49-F238E27FC236}">
                <a16:creationId xmlns:a16="http://schemas.microsoft.com/office/drawing/2014/main" id="{C8587113-CE10-DEC3-DF5C-70238953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336"/>
          <a:stretch/>
        </p:blipFill>
        <p:spPr bwMode="auto">
          <a:xfrm>
            <a:off x="317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Inhaltsplatzhalter 2">
            <a:extLst>
              <a:ext uri="{FF2B5EF4-FFF2-40B4-BE49-F238E27FC236}">
                <a16:creationId xmlns:a16="http://schemas.microsoft.com/office/drawing/2014/main" id="{B91EB6F7-7EB5-128D-3D2E-13B2E1848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1" y="685800"/>
            <a:ext cx="10510779" cy="50997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Jeder Mensch hat sein eigenes </a:t>
            </a:r>
            <a:r>
              <a:rPr lang="de-DE" altLang="de-DE" sz="3200" b="1" i="1" dirty="0">
                <a:solidFill>
                  <a:schemeClr val="tx1"/>
                </a:solidFill>
              </a:rPr>
              <a:t>Weltbild</a:t>
            </a:r>
            <a:r>
              <a:rPr lang="de-DE" altLang="de-DE" sz="3200" i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und seine eigene subjektive Krankheitstheorie</a:t>
            </a:r>
          </a:p>
          <a:p>
            <a:pPr marL="0" indent="0" algn="ctr">
              <a:buNone/>
            </a:pPr>
            <a:endParaRPr lang="de-DE" altLang="de-DE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Und die Fähigkeit, die ganz eigenen und individuellen Bewältigungsstrategien zu mobilisieren,</a:t>
            </a: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 die eigene </a:t>
            </a:r>
            <a:r>
              <a:rPr lang="de-DE" altLang="de-DE" sz="3200" b="1" i="1" dirty="0">
                <a:solidFill>
                  <a:schemeClr val="tx1"/>
                </a:solidFill>
              </a:rPr>
              <a:t>„Lebensmelodie“ </a:t>
            </a:r>
            <a:r>
              <a:rPr lang="de-DE" altLang="de-DE" sz="3200" i="1" dirty="0">
                <a:solidFill>
                  <a:schemeClr val="tx1"/>
                </a:solidFill>
              </a:rPr>
              <a:t>zu finden!</a:t>
            </a:r>
          </a:p>
        </p:txBody>
      </p:sp>
      <p:sp>
        <p:nvSpPr>
          <p:cNvPr id="20484" name="Textfeld 4">
            <a:extLst>
              <a:ext uri="{FF2B5EF4-FFF2-40B4-BE49-F238E27FC236}">
                <a16:creationId xmlns:a16="http://schemas.microsoft.com/office/drawing/2014/main" id="{BA8F4C81-7A14-C8CC-5DCD-CAD7B538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" y="6172201"/>
            <a:ext cx="1219200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de-DE" altLang="de-DE" sz="1300" i="1">
                <a:solidFill>
                  <a:srgbClr val="FFFFFF"/>
                </a:solidFill>
                <a:latin typeface="+mn-lt"/>
              </a:rPr>
              <a:t>Foto: dreamstime.com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CAFB7E0-8306-C284-ABF0-96487228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872" y="136525"/>
            <a:ext cx="4434840" cy="144611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Familie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D666B5E-A63D-B843-3730-78459493B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026" y="2257969"/>
            <a:ext cx="4434835" cy="36475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3800" dirty="0">
                <a:solidFill>
                  <a:srgbClr val="002060"/>
                </a:solidFill>
              </a:rPr>
              <a:t>Die Erkrankung trifft nicht nur die Patienten selbst, sondern die Partnerschaft und ganze Familie!</a:t>
            </a:r>
          </a:p>
          <a:p>
            <a:pPr algn="ctr"/>
            <a:endParaRPr lang="de-DE" sz="320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6A7657C-F00A-6453-1A77-ACF240A4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de-DE" noProof="0" smtClean="0"/>
              <a:pPr rtl="0">
                <a:spcAft>
                  <a:spcPts val="600"/>
                </a:spcAft>
              </a:pPr>
              <a:t>22</a:t>
            </a:fld>
            <a:endParaRPr lang="de-DE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2DAB82-C2E1-109C-F8C3-214DF7DF3E4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" y="589660"/>
            <a:ext cx="5800344" cy="563167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9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0093" y="618518"/>
            <a:ext cx="610159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C000"/>
                </a:solidFill>
              </a:rPr>
              <a:t>Wahrnehmungsbrille</a:t>
            </a:r>
            <a:r>
              <a:rPr lang="en-US" sz="3300" b="1" dirty="0"/>
              <a:t> </a:t>
            </a:r>
          </a:p>
        </p:txBody>
      </p:sp>
      <p:pic>
        <p:nvPicPr>
          <p:cNvPr id="25716" name="Picture 25604" descr="Ein ins Meer geworfener Rettungsring/Rettungsboje mit aufspritzendem Wasser">
            <a:extLst>
              <a:ext uri="{FF2B5EF4-FFF2-40B4-BE49-F238E27FC236}">
                <a16:creationId xmlns:a16="http://schemas.microsoft.com/office/drawing/2014/main" id="{8A95B19F-10AC-612C-920D-C2DFABF98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9" r="29784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sp>
        <p:nvSpPr>
          <p:cNvPr id="25603" name="Shape 136"/>
          <p:cNvSpPr>
            <a:spLocks noGrp="1"/>
          </p:cNvSpPr>
          <p:nvPr>
            <p:ph type="body" idx="1"/>
          </p:nvPr>
        </p:nvSpPr>
        <p:spPr>
          <a:xfrm>
            <a:off x="6448424" y="2249487"/>
            <a:ext cx="5686425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de-DE" sz="4000" dirty="0"/>
              <a:t>Lass Dir </a:t>
            </a:r>
            <a:r>
              <a:rPr lang="en-US" altLang="de-DE" sz="4000" dirty="0" err="1"/>
              <a:t>aus</a:t>
            </a:r>
            <a:r>
              <a:rPr lang="en-US" altLang="de-DE" sz="4000" dirty="0"/>
              <a:t> dem Wasser </a:t>
            </a:r>
            <a:r>
              <a:rPr lang="en-US" altLang="de-DE" sz="4000" dirty="0" err="1"/>
              <a:t>helfen</a:t>
            </a:r>
            <a:r>
              <a:rPr lang="en-US" altLang="de-DE" sz="4000" dirty="0"/>
              <a:t>,</a:t>
            </a:r>
          </a:p>
          <a:p>
            <a:pPr marL="0" indent="0" algn="ctr">
              <a:buNone/>
            </a:pPr>
            <a:r>
              <a:rPr lang="en-US" altLang="de-DE" sz="4000" dirty="0" err="1"/>
              <a:t>sonst</a:t>
            </a:r>
            <a:r>
              <a:rPr lang="en-US" altLang="de-DE" sz="4000" dirty="0"/>
              <a:t> </a:t>
            </a:r>
            <a:r>
              <a:rPr lang="en-US" altLang="de-DE" sz="4000" dirty="0" err="1"/>
              <a:t>wirst</a:t>
            </a:r>
            <a:r>
              <a:rPr lang="en-US" altLang="de-DE" sz="4000" dirty="0"/>
              <a:t> du </a:t>
            </a:r>
            <a:r>
              <a:rPr lang="en-US" altLang="de-DE" sz="4000" dirty="0" err="1"/>
              <a:t>noch</a:t>
            </a:r>
            <a:r>
              <a:rPr lang="en-US" altLang="de-DE" sz="4000" dirty="0"/>
              <a:t> </a:t>
            </a:r>
            <a:r>
              <a:rPr lang="en-US" altLang="de-DE" sz="4000" dirty="0" err="1"/>
              <a:t>ertrinken</a:t>
            </a:r>
            <a:r>
              <a:rPr lang="en-US" altLang="de-DE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135060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6627" descr="Affe in Pflanzen">
            <a:extLst>
              <a:ext uri="{FF2B5EF4-FFF2-40B4-BE49-F238E27FC236}">
                <a16:creationId xmlns:a16="http://schemas.microsoft.com/office/drawing/2014/main" id="{249F272C-4C46-C269-8348-970A2528B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2" r="26504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sp>
        <p:nvSpPr>
          <p:cNvPr id="26626" name="Shape 139"/>
          <p:cNvSpPr>
            <a:spLocks noGrp="1"/>
          </p:cNvSpPr>
          <p:nvPr>
            <p:ph type="body" idx="1"/>
          </p:nvPr>
        </p:nvSpPr>
        <p:spPr>
          <a:xfrm>
            <a:off x="5329237" y="1611313"/>
            <a:ext cx="607845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de-DE" sz="4400" dirty="0"/>
              <a:t>…</a:t>
            </a:r>
            <a:r>
              <a:rPr lang="en-US" altLang="de-DE" sz="4400" dirty="0" err="1"/>
              <a:t>sagte</a:t>
            </a:r>
            <a:r>
              <a:rPr lang="en-US" altLang="de-DE" sz="4400" dirty="0"/>
              <a:t> der </a:t>
            </a:r>
            <a:r>
              <a:rPr lang="en-US" altLang="de-DE" sz="4400" dirty="0" err="1"/>
              <a:t>Affe</a:t>
            </a:r>
            <a:endParaRPr lang="en-US" altLang="de-DE" sz="4400" dirty="0"/>
          </a:p>
          <a:p>
            <a:pPr marL="0" indent="0" algn="ctr">
              <a:buNone/>
            </a:pPr>
            <a:r>
              <a:rPr lang="en-US" altLang="de-DE" sz="4400" dirty="0"/>
              <a:t>und </a:t>
            </a:r>
            <a:r>
              <a:rPr lang="en-US" altLang="de-DE" sz="4400" dirty="0" err="1"/>
              <a:t>setzte</a:t>
            </a:r>
            <a:r>
              <a:rPr lang="en-US" altLang="de-DE" sz="4400" dirty="0"/>
              <a:t> den Fisch</a:t>
            </a:r>
          </a:p>
          <a:p>
            <a:pPr marL="0" indent="0" algn="ctr">
              <a:buNone/>
            </a:pPr>
            <a:r>
              <a:rPr lang="en-US" altLang="de-DE" sz="4400" dirty="0" err="1"/>
              <a:t>sicher</a:t>
            </a:r>
            <a:r>
              <a:rPr lang="en-US" altLang="de-DE" sz="4400" dirty="0"/>
              <a:t> </a:t>
            </a:r>
            <a:r>
              <a:rPr lang="en-US" altLang="de-DE" sz="4400" dirty="0" err="1"/>
              <a:t>neben</a:t>
            </a:r>
            <a:r>
              <a:rPr lang="en-US" altLang="de-DE" sz="4400" dirty="0"/>
              <a:t> </a:t>
            </a:r>
            <a:r>
              <a:rPr lang="en-US" altLang="de-DE" sz="4400" dirty="0" err="1"/>
              <a:t>sich</a:t>
            </a:r>
            <a:r>
              <a:rPr lang="en-US" altLang="de-DE" sz="4400" dirty="0"/>
              <a:t> auf den Baum. </a:t>
            </a:r>
          </a:p>
        </p:txBody>
      </p:sp>
    </p:spTree>
    <p:extLst>
      <p:ext uri="{BB962C8B-B14F-4D97-AF65-F5344CB8AC3E}">
        <p14:creationId xmlns:p14="http://schemas.microsoft.com/office/powerpoint/2010/main" val="146395775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, die sich zur Sonne streckt">
            <a:extLst>
              <a:ext uri="{FF2B5EF4-FFF2-40B4-BE49-F238E27FC236}">
                <a16:creationId xmlns:a16="http://schemas.microsoft.com/office/drawing/2014/main" id="{EF32A0A8-FF00-DFFF-BAB2-8DA468FBA5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6045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2F9F4C-5DD8-7DB6-6DD6-48C67AB7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703" y="205099"/>
            <a:ext cx="8534400" cy="1100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+mj-lt"/>
              </a:rPr>
              <a:t>Was </a:t>
            </a:r>
            <a:r>
              <a:rPr lang="en-US" sz="3600" b="1" dirty="0" err="1">
                <a:latin typeface="+mj-lt"/>
              </a:rPr>
              <a:t>kann</a:t>
            </a:r>
            <a:r>
              <a:rPr lang="en-US" sz="3600" b="1" dirty="0">
                <a:latin typeface="+mj-lt"/>
              </a:rPr>
              <a:t> ich </a:t>
            </a:r>
            <a:r>
              <a:rPr lang="en-US" sz="3600" b="1" dirty="0" err="1">
                <a:latin typeface="+mj-lt"/>
              </a:rPr>
              <a:t>selbst</a:t>
            </a:r>
            <a:r>
              <a:rPr lang="en-US" sz="3600" b="1" dirty="0">
                <a:latin typeface="+mj-lt"/>
              </a:rPr>
              <a:t> tun??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E61A4-32C6-EA91-FDEE-FA307749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18" y="1230594"/>
            <a:ext cx="8534400" cy="542230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>
              <a:lnSpc>
                <a:spcPct val="90000"/>
              </a:lnSpc>
              <a:defRPr/>
            </a:pPr>
            <a:endParaRPr lang="en-US" altLang="de-DE" b="1" i="1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defRPr/>
            </a:pPr>
            <a:endParaRPr lang="en-US" altLang="de-DE" b="1" i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de-DE" sz="3200" dirty="0">
                <a:solidFill>
                  <a:schemeClr val="tx1"/>
                </a:solidFill>
              </a:rPr>
              <a:t>Wie </a:t>
            </a:r>
            <a:r>
              <a:rPr lang="en-US" altLang="de-DE" sz="3200" dirty="0" err="1">
                <a:solidFill>
                  <a:schemeClr val="tx1"/>
                </a:solidFill>
              </a:rPr>
              <a:t>kann</a:t>
            </a:r>
            <a:r>
              <a:rPr lang="en-US" altLang="de-DE" sz="3200" dirty="0">
                <a:solidFill>
                  <a:schemeClr val="tx1"/>
                </a:solidFill>
              </a:rPr>
              <a:t> ich </a:t>
            </a:r>
            <a:r>
              <a:rPr lang="en-US" altLang="de-DE" sz="3200" dirty="0" err="1">
                <a:solidFill>
                  <a:schemeClr val="tx1"/>
                </a:solidFill>
              </a:rPr>
              <a:t>meine</a:t>
            </a:r>
            <a:br>
              <a:rPr lang="en-US" altLang="de-DE" sz="3200" dirty="0">
                <a:solidFill>
                  <a:schemeClr val="tx1"/>
                </a:solidFill>
              </a:rPr>
            </a:br>
            <a:r>
              <a:rPr lang="en-US" altLang="de-DE" sz="3200" dirty="0" err="1">
                <a:solidFill>
                  <a:schemeClr val="tx1"/>
                </a:solidFill>
              </a:rPr>
              <a:t>Selbstheilungskräfte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stärken</a:t>
            </a:r>
            <a:r>
              <a:rPr lang="en-US" altLang="de-DE" sz="3200" dirty="0">
                <a:solidFill>
                  <a:schemeClr val="tx1"/>
                </a:solidFill>
              </a:rPr>
              <a:t>????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altLang="de-DE" sz="3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de-DE" sz="3200" dirty="0">
                <a:solidFill>
                  <a:schemeClr val="tx1"/>
                </a:solidFill>
              </a:rPr>
              <a:t>Wie </a:t>
            </a:r>
            <a:r>
              <a:rPr lang="en-US" altLang="de-DE" sz="3200" dirty="0" err="1">
                <a:solidFill>
                  <a:schemeClr val="tx1"/>
                </a:solidFill>
              </a:rPr>
              <a:t>finde</a:t>
            </a:r>
            <a:r>
              <a:rPr lang="en-US" altLang="de-DE" sz="3200" dirty="0">
                <a:solidFill>
                  <a:schemeClr val="tx1"/>
                </a:solidFill>
              </a:rPr>
              <a:t> ich </a:t>
            </a:r>
            <a:r>
              <a:rPr lang="en-US" altLang="de-DE" sz="3200" dirty="0" err="1">
                <a:solidFill>
                  <a:schemeClr val="tx1"/>
                </a:solidFill>
              </a:rPr>
              <a:t>meine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ganz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persönlichen</a:t>
            </a:r>
            <a:r>
              <a:rPr lang="en-US" altLang="de-DE" sz="3200" dirty="0">
                <a:solidFill>
                  <a:schemeClr val="tx1"/>
                </a:solidFill>
              </a:rPr>
              <a:t> „</a:t>
            </a:r>
            <a:r>
              <a:rPr lang="en-US" altLang="de-DE" sz="3200" dirty="0" err="1">
                <a:solidFill>
                  <a:schemeClr val="tx1"/>
                </a:solidFill>
              </a:rPr>
              <a:t>Heilungsquellen</a:t>
            </a:r>
            <a:r>
              <a:rPr lang="en-US" altLang="de-DE" sz="3200" dirty="0">
                <a:solidFill>
                  <a:schemeClr val="tx1"/>
                </a:solidFill>
              </a:rPr>
              <a:t>“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altLang="de-DE" sz="3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de-DE" sz="3200" dirty="0">
                <a:solidFill>
                  <a:schemeClr val="tx1"/>
                </a:solidFill>
              </a:rPr>
              <a:t>Wie </a:t>
            </a:r>
            <a:r>
              <a:rPr lang="en-US" altLang="de-DE" sz="3200" dirty="0" err="1">
                <a:solidFill>
                  <a:schemeClr val="tx1"/>
                </a:solidFill>
              </a:rPr>
              <a:t>kann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ein</a:t>
            </a:r>
            <a:r>
              <a:rPr lang="en-US" altLang="de-DE" sz="3200" dirty="0">
                <a:solidFill>
                  <a:schemeClr val="tx1"/>
                </a:solidFill>
              </a:rPr>
              <a:t> „</a:t>
            </a:r>
            <a:r>
              <a:rPr lang="en-US" altLang="de-DE" sz="3200" dirty="0" err="1">
                <a:solidFill>
                  <a:schemeClr val="tx1"/>
                </a:solidFill>
              </a:rPr>
              <a:t>heilsamer</a:t>
            </a:r>
            <a:r>
              <a:rPr lang="en-US" altLang="de-DE" sz="3200" dirty="0">
                <a:solidFill>
                  <a:schemeClr val="tx1"/>
                </a:solidFill>
              </a:rPr>
              <a:t>“ </a:t>
            </a:r>
            <a:r>
              <a:rPr lang="en-US" altLang="de-DE" sz="3200" dirty="0" err="1">
                <a:solidFill>
                  <a:schemeClr val="tx1"/>
                </a:solidFill>
              </a:rPr>
              <a:t>Umgang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mit</a:t>
            </a:r>
            <a:r>
              <a:rPr lang="en-US" altLang="de-DE" sz="3200" dirty="0">
                <a:solidFill>
                  <a:schemeClr val="tx1"/>
                </a:solidFill>
              </a:rPr>
              <a:t> mir </a:t>
            </a:r>
            <a:r>
              <a:rPr lang="en-US" altLang="de-DE" sz="3200" dirty="0" err="1">
                <a:solidFill>
                  <a:schemeClr val="tx1"/>
                </a:solidFill>
              </a:rPr>
              <a:t>selbst</a:t>
            </a:r>
            <a:r>
              <a:rPr lang="en-US" altLang="de-DE" sz="3200" dirty="0">
                <a:solidFill>
                  <a:schemeClr val="tx1"/>
                </a:solidFill>
              </a:rPr>
              <a:t> </a:t>
            </a:r>
            <a:r>
              <a:rPr lang="en-US" altLang="de-DE" sz="3200" dirty="0" err="1">
                <a:solidFill>
                  <a:schemeClr val="tx1"/>
                </a:solidFill>
              </a:rPr>
              <a:t>aussehen</a:t>
            </a:r>
            <a:r>
              <a:rPr lang="en-US" altLang="de-DE" sz="3200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altLang="de-DE" sz="3200" b="1" dirty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in Bild, das orange, Screenshot, Vektorgrafiken, Kunst enthält.&#10;&#10;Automatisch generierte Beschreibung">
            <a:extLst>
              <a:ext uri="{FF2B5EF4-FFF2-40B4-BE49-F238E27FC236}">
                <a16:creationId xmlns:a16="http://schemas.microsoft.com/office/drawing/2014/main" id="{BD80DE7B-AFF9-4BDD-8604-A9F21C62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1111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58ACAC-D379-BE25-C15D-1FD34E9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22" y="93212"/>
            <a:ext cx="8534400" cy="1185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cap="all" dirty="0"/>
              <a:t>Wie </a:t>
            </a:r>
            <a:r>
              <a:rPr lang="en-US" b="1" cap="all" dirty="0" err="1"/>
              <a:t>können</a:t>
            </a:r>
            <a:r>
              <a:rPr lang="en-US" b="1" cap="all" dirty="0"/>
              <a:t> </a:t>
            </a:r>
            <a:r>
              <a:rPr lang="en-US" b="1" cap="all" dirty="0" err="1"/>
              <a:t>wir</a:t>
            </a:r>
            <a:r>
              <a:rPr lang="en-US" b="1" cap="all" dirty="0"/>
              <a:t> </a:t>
            </a:r>
            <a:r>
              <a:rPr lang="en-US" b="1" cap="all" dirty="0" err="1"/>
              <a:t>damit</a:t>
            </a:r>
            <a:r>
              <a:rPr lang="en-US" b="1" cap="all" dirty="0"/>
              <a:t> </a:t>
            </a:r>
            <a:r>
              <a:rPr lang="en-US" b="1" cap="all" dirty="0" err="1"/>
              <a:t>umgehen</a:t>
            </a:r>
            <a:r>
              <a:rPr lang="en-US" b="1" cap="all" dirty="0"/>
              <a:t>?</a:t>
            </a:r>
            <a:endParaRPr lang="en-US" cap="all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7A30E4-E575-10D5-5C89-0040F3BE9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386" y="1241690"/>
            <a:ext cx="10451506" cy="552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Angst und </a:t>
            </a:r>
            <a:r>
              <a:rPr lang="en-US" sz="2400" dirty="0" err="1">
                <a:solidFill>
                  <a:schemeClr val="tx1"/>
                </a:solidFill>
              </a:rPr>
              <a:t>Sorgen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zulassen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und </a:t>
            </a:r>
            <a:r>
              <a:rPr lang="en-US" sz="2400" b="1" dirty="0" err="1">
                <a:solidFill>
                  <a:schemeClr val="tx1"/>
                </a:solidFill>
              </a:rPr>
              <a:t>annehmen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Angst und </a:t>
            </a:r>
            <a:r>
              <a:rPr lang="en-US" sz="2400" dirty="0" err="1">
                <a:solidFill>
                  <a:schemeClr val="tx1"/>
                </a:solidFill>
              </a:rPr>
              <a:t>Sorgen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dürfen</a:t>
            </a:r>
            <a:r>
              <a:rPr lang="en-US" sz="2400" dirty="0">
                <a:solidFill>
                  <a:schemeClr val="tx1"/>
                </a:solidFill>
              </a:rPr>
              <a:t> sein!!</a:t>
            </a: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Gefühle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herauslassen</a:t>
            </a:r>
            <a:r>
              <a:rPr lang="en-US" sz="2400" dirty="0">
                <a:solidFill>
                  <a:schemeClr val="tx1"/>
                </a:solidFill>
              </a:rPr>
              <a:t> und  </a:t>
            </a:r>
            <a:r>
              <a:rPr lang="en-US" sz="2400" b="1" dirty="0" err="1">
                <a:solidFill>
                  <a:schemeClr val="tx1"/>
                </a:solidFill>
              </a:rPr>
              <a:t>ausdrücken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Ablenkung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Verdrängung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zulassen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chemeClr val="tx1"/>
                </a:solidFill>
              </a:rPr>
              <a:t>ganz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persönlichen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Sicherheiten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</a:t>
            </a:r>
            <a:r>
              <a:rPr lang="en-US" sz="2400" dirty="0">
                <a:solidFill>
                  <a:schemeClr val="tx1"/>
                </a:solidFill>
              </a:rPr>
              <a:t> Leben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wahrnehmen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(„Auf wen </a:t>
            </a:r>
            <a:r>
              <a:rPr lang="en-US" sz="2400" dirty="0" err="1">
                <a:solidFill>
                  <a:schemeClr val="tx1"/>
                </a:solidFill>
              </a:rPr>
              <a:t>kann</a:t>
            </a:r>
            <a:r>
              <a:rPr lang="en-US" sz="2400" dirty="0">
                <a:solidFill>
                  <a:schemeClr val="tx1"/>
                </a:solidFill>
              </a:rPr>
              <a:t> ich </a:t>
            </a:r>
            <a:r>
              <a:rPr lang="en-US" sz="2400" dirty="0" err="1">
                <a:solidFill>
                  <a:schemeClr val="tx1"/>
                </a:solidFill>
              </a:rPr>
              <a:t>mich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verlassen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wem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kann</a:t>
            </a:r>
            <a:r>
              <a:rPr lang="en-US" sz="2400" dirty="0">
                <a:solidFill>
                  <a:schemeClr val="tx1"/>
                </a:solidFill>
              </a:rPr>
              <a:t> ich </a:t>
            </a:r>
            <a:r>
              <a:rPr lang="en-US" sz="2400" dirty="0" err="1">
                <a:solidFill>
                  <a:schemeClr val="tx1"/>
                </a:solidFill>
              </a:rPr>
              <a:t>vertrauen</a:t>
            </a:r>
            <a:r>
              <a:rPr lang="en-US" sz="2400" dirty="0">
                <a:solidFill>
                  <a:schemeClr val="tx1"/>
                </a:solidFill>
              </a:rPr>
              <a:t>?“)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Char char="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51C1B8-35A2-68C2-150C-8D0AD756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noProof="0">
                <a:solidFill>
                  <a:srgbClr val="FFFFFF">
                    <a:alpha val="80000"/>
                  </a:srgbClr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lang="en-US" noProof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2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24580" descr="Zwei Personen Hand in Hand auf einer Bank">
            <a:extLst>
              <a:ext uri="{FF2B5EF4-FFF2-40B4-BE49-F238E27FC236}">
                <a16:creationId xmlns:a16="http://schemas.microsoft.com/office/drawing/2014/main" id="{D3E83121-EA42-FA23-E7D8-DD90241B21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414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EDB4C6-AB67-7250-3181-C7DCF8CA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62" y="105832"/>
            <a:ext cx="8534400" cy="150706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3300" b="1" dirty="0"/>
              <a:t>Wir dürfen einen Schritt zurücktreten und das Leben wie ein Theaterstück  betrachten!</a:t>
            </a: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33FCE505-60CF-70FA-3572-9979BAE53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269" y="2863108"/>
            <a:ext cx="8534400" cy="361526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de-DE" altLang="de-DE" sz="4200" dirty="0">
                <a:solidFill>
                  <a:schemeClr val="tx1"/>
                </a:solidFill>
              </a:rPr>
              <a:t>Man stößt immer wieder auf „ungelebtes Leben“:</a:t>
            </a:r>
          </a:p>
          <a:p>
            <a:pPr marL="0" indent="0" algn="ctr">
              <a:buNone/>
              <a:defRPr/>
            </a:pPr>
            <a:endParaRPr lang="de-DE" altLang="de-DE" sz="3200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de-DE" altLang="de-DE" sz="4200" dirty="0">
                <a:solidFill>
                  <a:schemeClr val="tx1"/>
                </a:solidFill>
              </a:rPr>
              <a:t>Was habe ich </a:t>
            </a:r>
          </a:p>
          <a:p>
            <a:pPr marL="0" indent="0" algn="ctr">
              <a:buNone/>
              <a:defRPr/>
            </a:pPr>
            <a:r>
              <a:rPr lang="de-DE" altLang="de-DE" sz="4200" dirty="0">
                <a:solidFill>
                  <a:schemeClr val="tx1"/>
                </a:solidFill>
              </a:rPr>
              <a:t>verpasst, vermieden, versäumt????</a:t>
            </a:r>
          </a:p>
          <a:p>
            <a:pPr marL="0" indent="0"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de-DE" altLang="de-DE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92D4A5-1613-B175-D127-7603C39C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74" y="412077"/>
            <a:ext cx="4426335" cy="5730104"/>
          </a:xfrm>
        </p:spPr>
        <p:txBody>
          <a:bodyPr rtlCol="0" anchor="t">
            <a:normAutofit lnSpcReduction="10000"/>
          </a:bodyPr>
          <a:lstStyle/>
          <a:p>
            <a:pPr marL="136525" indent="0" algn="ctr">
              <a:buNone/>
              <a:defRPr/>
            </a:pPr>
            <a:endParaRPr lang="de-DE" sz="2400" i="1" dirty="0">
              <a:solidFill>
                <a:srgbClr val="FEFFFF"/>
              </a:solidFill>
            </a:endParaRPr>
          </a:p>
          <a:p>
            <a:pPr marL="136525" indent="0" algn="ctr">
              <a:buNone/>
              <a:defRPr/>
            </a:pPr>
            <a:r>
              <a:rPr lang="de-DE" sz="2800" i="1" dirty="0">
                <a:solidFill>
                  <a:srgbClr val="FEFFFF"/>
                </a:solidFill>
              </a:rPr>
              <a:t>„Ich gehe in meinem Tempo, in meinem Rhythmus“</a:t>
            </a:r>
          </a:p>
          <a:p>
            <a:pPr marL="136525" indent="0" algn="ctr">
              <a:buNone/>
              <a:defRPr/>
            </a:pPr>
            <a:endParaRPr lang="de-DE" sz="2800" i="1" dirty="0">
              <a:solidFill>
                <a:srgbClr val="FEFFFF"/>
              </a:solidFill>
            </a:endParaRPr>
          </a:p>
          <a:p>
            <a:pPr marL="136525" indent="0" algn="ctr">
              <a:buNone/>
              <a:defRPr/>
            </a:pPr>
            <a:r>
              <a:rPr lang="de-DE" sz="2800" i="1" dirty="0">
                <a:solidFill>
                  <a:srgbClr val="FEFFFF"/>
                </a:solidFill>
              </a:rPr>
              <a:t>Ich kenne meine eigene </a:t>
            </a:r>
            <a:r>
              <a:rPr lang="de-DE" sz="2800" b="1" i="1" dirty="0">
                <a:solidFill>
                  <a:srgbClr val="FEFFFF"/>
                </a:solidFill>
              </a:rPr>
              <a:t>„Lebensmelodie“</a:t>
            </a:r>
          </a:p>
          <a:p>
            <a:pPr marL="136525" indent="0" algn="ctr">
              <a:buNone/>
              <a:defRPr/>
            </a:pPr>
            <a:endParaRPr lang="de-DE" sz="2800" i="1" dirty="0">
              <a:solidFill>
                <a:srgbClr val="FEFFFF"/>
              </a:solidFill>
            </a:endParaRPr>
          </a:p>
          <a:p>
            <a:pPr marL="136525" indent="0" algn="ctr">
              <a:buNone/>
              <a:defRPr/>
            </a:pPr>
            <a:r>
              <a:rPr lang="de-DE" sz="2800" i="1" dirty="0">
                <a:solidFill>
                  <a:srgbClr val="FEFFFF"/>
                </a:solidFill>
              </a:rPr>
              <a:t>Ich lebe in </a:t>
            </a:r>
            <a:r>
              <a:rPr lang="de-DE" sz="2800" b="1" i="1" dirty="0">
                <a:solidFill>
                  <a:srgbClr val="FEFFFF"/>
                </a:solidFill>
              </a:rPr>
              <a:t>Übereinstimmung</a:t>
            </a:r>
            <a:r>
              <a:rPr lang="de-DE" sz="2800" i="1" dirty="0">
                <a:solidFill>
                  <a:srgbClr val="FEFFFF"/>
                </a:solidFill>
              </a:rPr>
              <a:t> mit </a:t>
            </a:r>
            <a:r>
              <a:rPr lang="de-DE" sz="2800" b="1" i="1" dirty="0">
                <a:solidFill>
                  <a:srgbClr val="FEFFFF"/>
                </a:solidFill>
              </a:rPr>
              <a:t>mir</a:t>
            </a:r>
            <a:r>
              <a:rPr lang="de-DE" sz="2800" i="1" dirty="0">
                <a:solidFill>
                  <a:srgbClr val="FEFFFF"/>
                </a:solidFill>
              </a:rPr>
              <a:t> selbst</a:t>
            </a:r>
          </a:p>
          <a:p>
            <a:pPr eaLnBrk="1" fontAlgn="auto" hangingPunct="1">
              <a:buFont typeface="Arial" charset="0"/>
              <a:buChar char="•"/>
              <a:defRPr/>
            </a:pPr>
            <a:endParaRPr lang="de-DE" sz="1500" dirty="0">
              <a:solidFill>
                <a:srgbClr val="FEFFFF"/>
              </a:solidFill>
            </a:endParaRPr>
          </a:p>
        </p:txBody>
      </p:sp>
      <p:pic>
        <p:nvPicPr>
          <p:cNvPr id="37891" name="Inhaltsplatzhalter 4" descr="Ein Bild, das Wolken, Sonnenuntergang, Nachthimmel enthält.&#10;&#10;Automatisch generierte Beschreibung">
            <a:extLst>
              <a:ext uri="{FF2B5EF4-FFF2-40B4-BE49-F238E27FC236}">
                <a16:creationId xmlns:a16="http://schemas.microsoft.com/office/drawing/2014/main" id="{20AE2F22-EC81-33E4-130A-75FBBD59C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330" y="1126837"/>
            <a:ext cx="5326014" cy="37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6">
            <a:extLst>
              <a:ext uri="{FF2B5EF4-FFF2-40B4-BE49-F238E27FC236}">
                <a16:creationId xmlns:a16="http://schemas.microsoft.com/office/drawing/2014/main" id="{FB40A223-8460-7A51-FDB5-AF0E426F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346" y="5038043"/>
            <a:ext cx="3382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sz="1050" i="1" dirty="0"/>
              <a:t>Foto: der-buddhismus-de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070BAB-F760-7CD6-06B4-F7D1BDA423BE}"/>
              </a:ext>
            </a:extLst>
          </p:cNvPr>
          <p:cNvSpPr txBox="1"/>
          <p:nvPr/>
        </p:nvSpPr>
        <p:spPr>
          <a:xfrm>
            <a:off x="6211329" y="1917600"/>
            <a:ext cx="3608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525" indent="0" algn="ctr">
              <a:buNone/>
              <a:defRPr/>
            </a:pPr>
            <a:r>
              <a:rPr lang="de-DE" sz="2800" i="1" dirty="0">
                <a:solidFill>
                  <a:srgbClr val="FEFFFF"/>
                </a:solidFill>
              </a:rPr>
              <a:t>„Ich lebe </a:t>
            </a:r>
            <a:r>
              <a:rPr lang="de-DE" sz="2800" b="1" i="1" dirty="0">
                <a:solidFill>
                  <a:srgbClr val="FEFFFF"/>
                </a:solidFill>
              </a:rPr>
              <a:t>MEIN</a:t>
            </a:r>
            <a:r>
              <a:rPr lang="de-DE" sz="2800" i="1" dirty="0">
                <a:solidFill>
                  <a:srgbClr val="FEFFFF"/>
                </a:solidFill>
              </a:rPr>
              <a:t> Leben“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9" name="Rectangle 2048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2" descr="Ein Bild, das Person, Kugel, Hand enthält.&#10;&#10;Automatisch generierte Beschreibung">
            <a:extLst>
              <a:ext uri="{FF2B5EF4-FFF2-40B4-BE49-F238E27FC236}">
                <a16:creationId xmlns:a16="http://schemas.microsoft.com/office/drawing/2014/main" id="{C8587113-CE10-DEC3-DF5C-70238953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Inhaltsplatzhalter 2">
            <a:extLst>
              <a:ext uri="{FF2B5EF4-FFF2-40B4-BE49-F238E27FC236}">
                <a16:creationId xmlns:a16="http://schemas.microsoft.com/office/drawing/2014/main" id="{B91EB6F7-7EB5-128D-3D2E-13B2E1848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0816" y="333286"/>
            <a:ext cx="8534400" cy="5315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altLang="de-DE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Jeder Mensch hat sein eigenes </a:t>
            </a:r>
            <a:r>
              <a:rPr lang="de-DE" altLang="de-DE" sz="3200" b="1" i="1" dirty="0">
                <a:solidFill>
                  <a:schemeClr val="tx1"/>
                </a:solidFill>
              </a:rPr>
              <a:t>Weltbild</a:t>
            </a:r>
            <a:r>
              <a:rPr lang="de-DE" altLang="de-DE" sz="3200" i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und seine eigene subjektive Krankheitstheorie</a:t>
            </a:r>
          </a:p>
          <a:p>
            <a:pPr marL="0" indent="0" algn="ctr">
              <a:buNone/>
            </a:pPr>
            <a:endParaRPr lang="de-DE" altLang="de-DE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Und die Fähigkeit, die ganz eigenen und individuellen Bewältigungsstrategien zu mobilisieren,</a:t>
            </a:r>
          </a:p>
          <a:p>
            <a:pPr marL="0" indent="0" algn="ctr">
              <a:buNone/>
            </a:pPr>
            <a:r>
              <a:rPr lang="de-DE" altLang="de-DE" sz="3200" i="1" dirty="0">
                <a:solidFill>
                  <a:schemeClr val="tx1"/>
                </a:solidFill>
              </a:rPr>
              <a:t> die eigene </a:t>
            </a:r>
            <a:r>
              <a:rPr lang="de-DE" altLang="de-DE" sz="3200" b="1" i="1" dirty="0">
                <a:solidFill>
                  <a:schemeClr val="tx1"/>
                </a:solidFill>
              </a:rPr>
              <a:t>„Lebensmelodie“ </a:t>
            </a:r>
            <a:r>
              <a:rPr lang="de-DE" altLang="de-DE" sz="3200" i="1" dirty="0">
                <a:solidFill>
                  <a:schemeClr val="tx1"/>
                </a:solidFill>
              </a:rPr>
              <a:t>zu finden!</a:t>
            </a:r>
          </a:p>
        </p:txBody>
      </p:sp>
      <p:grpSp>
        <p:nvGrpSpPr>
          <p:cNvPr id="20491" name="Group 20490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492" name="Straight Connector 20491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3" name="Straight Connector 20492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4" name="Straight Connector 20493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5" name="Straight Connector 20494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6" name="Straight Connector 20495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Textfeld 4">
            <a:extLst>
              <a:ext uri="{FF2B5EF4-FFF2-40B4-BE49-F238E27FC236}">
                <a16:creationId xmlns:a16="http://schemas.microsoft.com/office/drawing/2014/main" id="{BA8F4C81-7A14-C8CC-5DCD-CAD7B538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de-DE" altLang="de-DE" sz="1300" i="1">
                <a:solidFill>
                  <a:srgbClr val="FFFFFF"/>
                </a:solidFill>
                <a:latin typeface="+mn-lt"/>
              </a:rPr>
              <a:t>Foto: dreamstime.com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Kobaltblau, Kinderkunst, Blau enthält.&#10;&#10;Automatisch generierte Beschreibung">
            <a:extLst>
              <a:ext uri="{FF2B5EF4-FFF2-40B4-BE49-F238E27FC236}">
                <a16:creationId xmlns:a16="http://schemas.microsoft.com/office/drawing/2014/main" id="{C3B03F25-9FF9-7435-30B0-1019FB750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3" r="1" b="12928"/>
          <a:stretch/>
        </p:blipFill>
        <p:spPr>
          <a:xfrm>
            <a:off x="845820" y="2276283"/>
            <a:ext cx="4581718" cy="4581717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F48AA49-0870-0670-F0AE-6BDBC0FA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4346"/>
            <a:ext cx="5833872" cy="1727899"/>
          </a:xfrm>
        </p:spPr>
        <p:txBody>
          <a:bodyPr anchor="b">
            <a:normAutofit/>
          </a:bodyPr>
          <a:lstStyle/>
          <a:p>
            <a:pPr algn="ctr"/>
            <a:r>
              <a:rPr lang="de-DE" sz="2400" dirty="0"/>
              <a:t>An Krebs erkrankt nicht nur der Körper, auch die Seele gerät aus dem Gleichgewicht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6A6D7C-D1A5-E2A5-356A-6FCD5A55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70000" lnSpcReduction="20000"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de-DE" noProof="0" smtClean="0"/>
              <a:pPr rtl="0">
                <a:spcAft>
                  <a:spcPts val="600"/>
                </a:spcAft>
              </a:pPr>
              <a:t>3</a:t>
            </a:fld>
            <a:endParaRPr lang="de-DE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95C9B04-4375-0F1E-1648-50ACAC101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7538" y="1204957"/>
            <a:ext cx="6764462" cy="5529129"/>
          </a:xfrm>
        </p:spPr>
        <p:txBody>
          <a:bodyPr>
            <a:normAutofit/>
          </a:bodyPr>
          <a:lstStyle/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Was immer dem Körper geschieht, 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			geschieht auch dem Geist.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de-DE" altLang="de-DE" sz="2400" i="1" dirty="0"/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Die Gesundheit des Körpers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			ist die Gesundheit des Geistes,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de-DE" altLang="de-DE" sz="2400" i="1" dirty="0"/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Die Verletzung des Körpers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i="1" dirty="0"/>
              <a:t>			ist die Verletzung des Geistes.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1300" dirty="0"/>
              <a:t>(TICH NHAT HANH – buddhistischer Lehrer)</a:t>
            </a:r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de-DE" altLang="de-DE" sz="1300" dirty="0"/>
          </a:p>
          <a:p>
            <a:pPr marL="136525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altLang="de-DE" sz="2400" b="1" dirty="0"/>
              <a:t>Körper ist Fühlen ist Denken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29809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5" descr="Ein Bild, das Vogel, draußen, fliegend, Wasservogel enthält.&#10;&#10;Automatisch generierte Beschreibung"/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1638962" y="4665133"/>
            <a:ext cx="8534400" cy="1507067"/>
          </a:xfrm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de-DE" altLang="de-DE" b="1" i="1" dirty="0"/>
              <a:t>Ich danke Ihnen für Ihre Aufmerksamkeit!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1520031" y="388673"/>
            <a:ext cx="8534400" cy="3615267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de-DE" altLang="de-DE" sz="4400" dirty="0">
                <a:solidFill>
                  <a:schemeClr val="tx1"/>
                </a:solidFill>
              </a:rPr>
              <a:t>Federn lassen und dennoch schweben – das ist das Geheimnis des Lebens.</a:t>
            </a:r>
          </a:p>
          <a:p>
            <a:pPr algn="ctr" eaLnBrk="1" hangingPunct="1">
              <a:buFont typeface="Arial" charset="0"/>
              <a:buNone/>
            </a:pPr>
            <a:r>
              <a:rPr lang="de-DE" altLang="de-DE" i="1" dirty="0">
                <a:solidFill>
                  <a:schemeClr val="tx1"/>
                </a:solidFill>
              </a:rPr>
              <a:t>(Hilde Domin)</a:t>
            </a:r>
          </a:p>
        </p:txBody>
      </p:sp>
      <p:grpSp>
        <p:nvGrpSpPr>
          <p:cNvPr id="30731" name="Group 30730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732" name="Straight Connector 30731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3" name="Straight Connector 30732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4" name="Straight Connector 30733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5" name="Straight Connector 30734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6" name="Straight Connector 30735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577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08E4C719-03CA-946F-F155-EAB2C559A724}"/>
              </a:ext>
            </a:extLst>
          </p:cNvPr>
          <p:cNvSpPr txBox="1"/>
          <p:nvPr/>
        </p:nvSpPr>
        <p:spPr>
          <a:xfrm>
            <a:off x="6331835" y="3429000"/>
            <a:ext cx="4962144" cy="3236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Erste Assoziationen </a:t>
            </a:r>
          </a:p>
          <a:p>
            <a:pPr marL="109728" indent="0" algn="ctr">
              <a:spcBef>
                <a:spcPts val="1000"/>
              </a:spcBef>
              <a:defRPr/>
            </a:pPr>
            <a:endParaRPr lang="de-DE" sz="2800" b="0" i="0" kern="1200" cap="none" baseline="0" dirty="0">
              <a:latin typeface="+mj-lt"/>
              <a:ea typeface="+mj-ea"/>
              <a:cs typeface="+mj-cs"/>
            </a:endParaRP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Unheilbare, unbeeinflussbare Krankheit</a:t>
            </a: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Qualvolles, langsames Dahinsiechen</a:t>
            </a: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Strafe, Schuld und Sühne</a:t>
            </a: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Hoffnungslosigkeit und „</a:t>
            </a:r>
            <a:r>
              <a:rPr lang="de-DE" sz="2800" b="0" i="0" kern="1200" cap="none" baseline="0" dirty="0" err="1">
                <a:latin typeface="+mj-lt"/>
                <a:ea typeface="+mj-ea"/>
                <a:cs typeface="+mj-cs"/>
              </a:rPr>
              <a:t>Ausgestossensein</a:t>
            </a: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“</a:t>
            </a: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Konfrontation mit Tod und Sterben</a:t>
            </a:r>
          </a:p>
          <a:p>
            <a:pPr marL="109728" indent="0" algn="ctr">
              <a:spcBef>
                <a:spcPts val="1000"/>
              </a:spcBef>
              <a:defRPr/>
            </a:pPr>
            <a:r>
              <a:rPr lang="de-DE" sz="2800" b="0" i="0" kern="1200" cap="none" baseline="0" dirty="0">
                <a:latin typeface="+mj-lt"/>
                <a:ea typeface="+mj-ea"/>
                <a:cs typeface="+mj-cs"/>
              </a:rPr>
              <a:t>Starke Verlassenheitsgefühle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F32CB0-18ED-448D-F1F4-D43CD35C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pic>
        <p:nvPicPr>
          <p:cNvPr id="10" name="Picture 3" descr="Ein Bild, das Entwurf, Zeichnung, Lineart, Darstellung enthält.&#10;&#10;Automatisch generierte Beschreibung">
            <a:extLst>
              <a:ext uri="{FF2B5EF4-FFF2-40B4-BE49-F238E27FC236}">
                <a16:creationId xmlns:a16="http://schemas.microsoft.com/office/drawing/2014/main" id="{F76EBB41-CB58-70DE-3443-2FEDA3DFA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12547" b="3"/>
          <a:stretch/>
        </p:blipFill>
        <p:spPr bwMode="auto">
          <a:xfrm>
            <a:off x="0" y="1042587"/>
            <a:ext cx="5725682" cy="501638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82169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 descr="gewitter-800">
            <a:extLst>
              <a:ext uri="{FF2B5EF4-FFF2-40B4-BE49-F238E27FC236}">
                <a16:creationId xmlns:a16="http://schemas.microsoft.com/office/drawing/2014/main" id="{BC637E39-75C3-55B7-BF71-073A82A59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3" r="16847" b="1"/>
          <a:stretch/>
        </p:blipFill>
        <p:spPr>
          <a:xfrm>
            <a:off x="629391" y="1793018"/>
            <a:ext cx="4445013" cy="4445012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C3C5D0-9EFF-63B9-57EF-034C502D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573" y="383730"/>
            <a:ext cx="7191201" cy="1409287"/>
          </a:xfrm>
        </p:spPr>
        <p:txBody>
          <a:bodyPr anchor="b">
            <a:normAutofit/>
          </a:bodyPr>
          <a:lstStyle/>
          <a:p>
            <a:pPr algn="ctr"/>
            <a:r>
              <a:rPr lang="de-DE" sz="3200" dirty="0"/>
              <a:t>Sturz aus der normalen Wirklichkeit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E7B6A05-F3C6-E049-6BD3-0A8AEE4D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de-DE" noProof="0" smtClean="0"/>
              <a:pPr rtl="0">
                <a:spcAft>
                  <a:spcPts val="600"/>
                </a:spcAft>
              </a:pPr>
              <a:t>5</a:t>
            </a:fld>
            <a:endParaRPr lang="de-DE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2604CA-F210-AD90-BA3F-8CDC87CAA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1975579"/>
            <a:ext cx="5833872" cy="4498691"/>
          </a:xfrm>
        </p:spPr>
        <p:txBody>
          <a:bodyPr>
            <a:normAutofit fontScale="77500" lnSpcReduction="2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de-DE" altLang="de-DE" sz="1500" b="1" i="1" dirty="0"/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Angst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Verzweiflung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Wut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Schuld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Scham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altLang="de-DE" sz="3600" b="1" dirty="0"/>
              <a:t> 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sz="3600" b="1" dirty="0"/>
              <a:t>Warum ich?</a:t>
            </a:r>
          </a:p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de-DE" sz="3600" b="1" dirty="0"/>
              <a:t>Was habe ich falsch gemacht</a:t>
            </a:r>
            <a:r>
              <a:rPr lang="de-DE" sz="3500" b="1" dirty="0"/>
              <a:t>?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2605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EA22F8EF-B2E8-4E37-BDCE-253C27CA8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851" y="1911465"/>
            <a:ext cx="4434835" cy="510474"/>
          </a:xfrm>
        </p:spPr>
        <p:txBody>
          <a:bodyPr>
            <a:normAutofit fontScale="25000" lnSpcReduction="20000"/>
          </a:bodyPr>
          <a:lstStyle/>
          <a:p>
            <a:pPr marL="110585" indent="0" algn="ctr" defTabSz="740664">
              <a:spcBef>
                <a:spcPts val="810"/>
              </a:spcBef>
              <a:buNone/>
            </a:pPr>
            <a:r>
              <a:rPr lang="de-DE" altLang="de-DE" sz="1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14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Diskrepanz zwischen</a:t>
            </a:r>
          </a:p>
          <a:p>
            <a:pPr marL="110585" indent="0" algn="ctr" defTabSz="740664">
              <a:spcBef>
                <a:spcPts val="810"/>
              </a:spcBef>
              <a:buNone/>
            </a:pPr>
            <a:endParaRPr lang="de-DE" altLang="de-DE" sz="14400" b="1" dirty="0">
              <a:solidFill>
                <a:srgbClr val="002060"/>
              </a:solidFill>
            </a:endParaRPr>
          </a:p>
          <a:p>
            <a:pPr marL="110585" indent="0" algn="ctr" defTabSz="740664">
              <a:spcBef>
                <a:spcPts val="810"/>
              </a:spcBef>
              <a:buNone/>
            </a:pPr>
            <a:r>
              <a:rPr lang="de-DE" altLang="de-DE" sz="14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Befund</a:t>
            </a:r>
          </a:p>
          <a:p>
            <a:pPr marL="110585" indent="0" algn="ctr" defTabSz="740664">
              <a:spcBef>
                <a:spcPts val="810"/>
              </a:spcBef>
              <a:buNone/>
            </a:pPr>
            <a:r>
              <a:rPr lang="de-DE" altLang="de-DE" sz="14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Befinden</a:t>
            </a:r>
          </a:p>
          <a:p>
            <a:pPr marL="110585" indent="0" algn="ctr" defTabSz="740664">
              <a:spcBef>
                <a:spcPts val="810"/>
              </a:spcBef>
              <a:buNone/>
            </a:pPr>
            <a:r>
              <a:rPr lang="de-DE" altLang="de-DE" sz="14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Bedrohung</a:t>
            </a:r>
          </a:p>
          <a:p>
            <a:pPr marL="136525" indent="0" algn="ctr">
              <a:buNone/>
            </a:pPr>
            <a:endParaRPr lang="de-DE" alt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D590302-B72C-E90F-2A5B-46071800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Erschütterung der natürlichen Intuition und des Körperempfindens</a:t>
            </a:r>
            <a:endParaRPr lang="de-DE" sz="4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D91835-BA99-4826-8F90-27D206942B7D}"/>
              </a:ext>
            </a:extLst>
          </p:cNvPr>
          <p:cNvSpPr txBox="1"/>
          <p:nvPr/>
        </p:nvSpPr>
        <p:spPr>
          <a:xfrm>
            <a:off x="5751319" y="5607066"/>
            <a:ext cx="662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de-DE" sz="40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Die Seele hinkt hinterher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506712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614EDE-B9C0-03FA-E5C1-B66C2C16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685" y="271719"/>
            <a:ext cx="605071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dirty="0"/>
              <a:t>Die </a:t>
            </a:r>
            <a:r>
              <a:rPr lang="en-US" dirty="0" err="1"/>
              <a:t>Seele</a:t>
            </a:r>
            <a:r>
              <a:rPr lang="en-US" dirty="0"/>
              <a:t> </a:t>
            </a:r>
            <a:r>
              <a:rPr lang="en-US" dirty="0" err="1"/>
              <a:t>hinkt</a:t>
            </a:r>
            <a:r>
              <a:rPr lang="en-US" dirty="0"/>
              <a:t> </a:t>
            </a:r>
            <a:r>
              <a:rPr lang="en-US" dirty="0" err="1"/>
              <a:t>hinterher</a:t>
            </a:r>
            <a:endParaRPr lang="en-US" dirty="0"/>
          </a:p>
        </p:txBody>
      </p:sp>
      <p:pic>
        <p:nvPicPr>
          <p:cNvPr id="13315" name="Picture 2" descr="Ein Bild, das Screenshot, Bernstein, Astronomisches Objekt, Kreis enthält.&#10;&#10;Automatisch generierte Beschreibung">
            <a:extLst>
              <a:ext uri="{FF2B5EF4-FFF2-40B4-BE49-F238E27FC236}">
                <a16:creationId xmlns:a16="http://schemas.microsoft.com/office/drawing/2014/main" id="{54C9B74E-199D-051B-2555-81DA746034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r="22461" b="-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Inhaltsplatzhalter 5">
            <a:extLst>
              <a:ext uri="{FF2B5EF4-FFF2-40B4-BE49-F238E27FC236}">
                <a16:creationId xmlns:a16="http://schemas.microsoft.com/office/drawing/2014/main" id="{3CCF4CDE-6382-D67E-A387-42AA7D4CA70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81612" y="1670844"/>
            <a:ext cx="6078453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altLang="de-DE" dirty="0"/>
          </a:p>
          <a:p>
            <a:pPr marL="0" indent="0" algn="ctr">
              <a:buNone/>
            </a:pPr>
            <a:r>
              <a:rPr lang="en-US" altLang="de-DE" sz="3200" dirty="0" err="1"/>
              <a:t>Körperliche</a:t>
            </a:r>
            <a:r>
              <a:rPr lang="en-US" altLang="de-DE" sz="3200" dirty="0"/>
              <a:t> und </a:t>
            </a:r>
            <a:r>
              <a:rPr lang="en-US" altLang="de-DE" sz="3200" dirty="0" err="1"/>
              <a:t>seelische</a:t>
            </a:r>
            <a:r>
              <a:rPr lang="en-US" altLang="de-DE" sz="3200" dirty="0"/>
              <a:t> </a:t>
            </a:r>
            <a:r>
              <a:rPr lang="en-US" altLang="de-DE" sz="3200" dirty="0" err="1"/>
              <a:t>Verwundungen</a:t>
            </a:r>
            <a:r>
              <a:rPr lang="en-US" altLang="de-DE" sz="3200" dirty="0"/>
              <a:t> </a:t>
            </a:r>
            <a:r>
              <a:rPr lang="en-US" altLang="de-DE" sz="3200" dirty="0" err="1"/>
              <a:t>heilen</a:t>
            </a:r>
            <a:r>
              <a:rPr lang="en-US" altLang="de-DE" sz="3200" dirty="0"/>
              <a:t> </a:t>
            </a:r>
            <a:r>
              <a:rPr lang="en-US" altLang="de-DE" sz="3200" dirty="0" err="1"/>
              <a:t>nicht</a:t>
            </a:r>
            <a:r>
              <a:rPr lang="en-US" altLang="de-DE" sz="3200" dirty="0"/>
              <a:t> </a:t>
            </a:r>
            <a:r>
              <a:rPr lang="en-US" altLang="de-DE" sz="3200" dirty="0" err="1"/>
              <a:t>gleichzeitig</a:t>
            </a:r>
            <a:endParaRPr lang="en-US" altLang="de-DE" sz="3200" dirty="0"/>
          </a:p>
          <a:p>
            <a:pPr marL="0" indent="0" algn="ctr">
              <a:buNone/>
            </a:pPr>
            <a:endParaRPr lang="en-US" altLang="de-DE" sz="3200" dirty="0"/>
          </a:p>
          <a:p>
            <a:pPr marL="0" indent="0" algn="ctr">
              <a:buNone/>
            </a:pPr>
            <a:r>
              <a:rPr lang="en-US" altLang="de-DE" sz="3200" dirty="0"/>
              <a:t>Die </a:t>
            </a:r>
            <a:r>
              <a:rPr lang="en-US" altLang="de-DE" sz="3200" dirty="0" err="1"/>
              <a:t>Seele</a:t>
            </a:r>
            <a:r>
              <a:rPr lang="en-US" altLang="de-DE" sz="3200" dirty="0"/>
              <a:t> </a:t>
            </a:r>
            <a:r>
              <a:rPr lang="en-US" altLang="de-DE" sz="3200" dirty="0" err="1"/>
              <a:t>versteckt</a:t>
            </a:r>
            <a:r>
              <a:rPr lang="en-US" altLang="de-DE" sz="3200" dirty="0"/>
              <a:t> </a:t>
            </a:r>
            <a:r>
              <a:rPr lang="en-US" altLang="de-DE" sz="3200" dirty="0" err="1"/>
              <a:t>sich</a:t>
            </a:r>
            <a:endParaRPr lang="en-US" altLang="de-DE" sz="3200" dirty="0"/>
          </a:p>
          <a:p>
            <a:pPr marL="0" indent="0" algn="ctr">
              <a:buNone/>
            </a:pPr>
            <a:r>
              <a:rPr lang="en-US" altLang="de-DE" sz="3200" b="1" dirty="0" err="1"/>
              <a:t>Notprogramm</a:t>
            </a:r>
            <a:r>
              <a:rPr lang="en-US" altLang="de-DE" sz="3200" b="1" dirty="0"/>
              <a:t> </a:t>
            </a:r>
            <a:r>
              <a:rPr lang="en-US" altLang="de-DE" sz="3200" b="1" dirty="0" err="1"/>
              <a:t>läuft</a:t>
            </a:r>
            <a:endParaRPr lang="en-US" altLang="de-DE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302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rgbClr val="002060"/>
                </a:solidFill>
              </a:rPr>
              <a:t>Wann zeigt sich die Seele?</a:t>
            </a:r>
            <a:br>
              <a:rPr lang="de-DE" sz="3200" dirty="0">
                <a:solidFill>
                  <a:srgbClr val="002060"/>
                </a:solidFill>
              </a:rPr>
            </a:br>
            <a:r>
              <a:rPr lang="de-DE" sz="3200" dirty="0">
                <a:solidFill>
                  <a:srgbClr val="002060"/>
                </a:solidFill>
              </a:rPr>
              <a:t>Wann sind Ängste und seelische Reaktionen am stärksten?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5732" y="1892543"/>
            <a:ext cx="4113259" cy="37673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de-DE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4000" dirty="0">
                <a:solidFill>
                  <a:srgbClr val="002060"/>
                </a:solidFill>
              </a:rPr>
              <a:t>Angst ist nicht in allen Krankheits-phasen 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rgbClr val="002060"/>
                </a:solidFill>
              </a:rPr>
              <a:t>gleich</a:t>
            </a:r>
          </a:p>
        </p:txBody>
      </p:sp>
      <p:graphicFrame>
        <p:nvGraphicFramePr>
          <p:cNvPr id="2053" name="Inhaltsplatzhalter 3">
            <a:extLst>
              <a:ext uri="{FF2B5EF4-FFF2-40B4-BE49-F238E27FC236}">
                <a16:creationId xmlns:a16="http://schemas.microsoft.com/office/drawing/2014/main" id="{C9588E00-AF01-2A90-DB81-7738B57D4A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032630"/>
              </p:ext>
            </p:extLst>
          </p:nvPr>
        </p:nvGraphicFramePr>
        <p:xfrm>
          <a:off x="4935983" y="1777132"/>
          <a:ext cx="601018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80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 Bild, das Elefant, Gepäckraum enthält.&#10;&#10;Automatisch generierte Beschreibun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 bwMode="auto">
          <a:xfrm>
            <a:off x="3175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3909" y="76911"/>
            <a:ext cx="8534400" cy="848803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Wie zeigt sich unsere Seele?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4447" y="5670362"/>
            <a:ext cx="8534400" cy="1418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</a:rPr>
              <a:t>Keine Angst vor den eigenen Gefühlen!</a:t>
            </a:r>
          </a:p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</a:rPr>
              <a:t>Keine Angst vor der Angst!</a:t>
            </a:r>
          </a:p>
          <a:p>
            <a:pPr marL="0" indent="0">
              <a:buNone/>
            </a:pPr>
            <a:endParaRPr lang="de-DE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4135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infopath/2007/PartnerControls"/>
    <ds:schemaRef ds:uri="71af3243-3dd4-4a8d-8c0d-dd76da1f02a5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957</Words>
  <Application>Microsoft Office PowerPoint</Application>
  <PresentationFormat>Breitbild</PresentationFormat>
  <Paragraphs>232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Montserrat</vt:lpstr>
      <vt:lpstr>Montserrat Light</vt:lpstr>
      <vt:lpstr>Times New Roman</vt:lpstr>
      <vt:lpstr>Wingdings 2</vt:lpstr>
      <vt:lpstr>Wingdings 3</vt:lpstr>
      <vt:lpstr>Segment</vt:lpstr>
      <vt:lpstr>Informationstag  Brustkrebs  23.11.2024</vt:lpstr>
      <vt:lpstr>  „Sie haben Krebs“</vt:lpstr>
      <vt:lpstr>An Krebs erkrankt nicht nur der Körper, auch die Seele gerät aus dem Gleichgewicht</vt:lpstr>
      <vt:lpstr>PowerPoint-Präsentation</vt:lpstr>
      <vt:lpstr>Sturz aus der normalen Wirklichkeit</vt:lpstr>
      <vt:lpstr>PowerPoint-Präsentation</vt:lpstr>
      <vt:lpstr>Die Seele hinkt hinterher</vt:lpstr>
      <vt:lpstr>Wann zeigt sich die Seele? Wann sind Ängste und seelische Reaktionen am stärksten?</vt:lpstr>
      <vt:lpstr>Wie zeigt sich unsere Seele?</vt:lpstr>
      <vt:lpstr>Wie zeigt sich die Seele? Welche Ängste? Wovor?</vt:lpstr>
      <vt:lpstr> Einfluss auf Selbstachtung? Selbstwert? Scham?</vt:lpstr>
      <vt:lpstr>PowerPoint-Präsentation</vt:lpstr>
      <vt:lpstr>  </vt:lpstr>
      <vt:lpstr> Bewältigungsstrategien</vt:lpstr>
      <vt:lpstr> Bewältigungs Strategien</vt:lpstr>
      <vt:lpstr>Schuld</vt:lpstr>
      <vt:lpstr>PowerPoint-Präsentation</vt:lpstr>
      <vt:lpstr>Wut</vt:lpstr>
      <vt:lpstr>Scham</vt:lpstr>
      <vt:lpstr>Angst und seelische Reaktionen dürfen sein!</vt:lpstr>
      <vt:lpstr>PowerPoint-Präsentation</vt:lpstr>
      <vt:lpstr>Familie</vt:lpstr>
      <vt:lpstr>Wahrnehmungsbrille </vt:lpstr>
      <vt:lpstr>PowerPoint-Präsentation</vt:lpstr>
      <vt:lpstr>Was kann ich selbst tun??</vt:lpstr>
      <vt:lpstr>Wie können wir damit umgehen?</vt:lpstr>
      <vt:lpstr>Wir dürfen einen Schritt zurücktreten und das Leben wie ein Theaterstück  betrachten!</vt:lpstr>
      <vt:lpstr>PowerPoint-Präsentation</vt:lpstr>
      <vt:lpstr>PowerPoint-Präsentation</vt:lpstr>
      <vt:lpstr>Ich danke Ihnen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Martina Prinz-Zaiss</dc:creator>
  <cp:lastModifiedBy>Trilling, Klaudia</cp:lastModifiedBy>
  <cp:revision>3</cp:revision>
  <dcterms:created xsi:type="dcterms:W3CDTF">2023-11-23T16:09:10Z</dcterms:created>
  <dcterms:modified xsi:type="dcterms:W3CDTF">2024-11-27T10:32:51Z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